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4" r:id="rId3"/>
    <p:sldId id="265" r:id="rId4"/>
    <p:sldId id="259" r:id="rId5"/>
    <p:sldId id="260" r:id="rId6"/>
    <p:sldId id="266" r:id="rId7"/>
    <p:sldId id="268" r:id="rId8"/>
    <p:sldId id="267" r:id="rId9"/>
    <p:sldId id="269" r:id="rId10"/>
    <p:sldId id="261"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423"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38C"/>
    <a:srgbClr val="206252"/>
    <a:srgbClr val="37A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howGuides="1">
      <p:cViewPr>
        <p:scale>
          <a:sx n="64" d="100"/>
          <a:sy n="64" d="100"/>
        </p:scale>
        <p:origin x="-984" y="-312"/>
      </p:cViewPr>
      <p:guideLst>
        <p:guide orient="horz" pos="1423"/>
        <p:guide pos="3812"/>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resentation-creation.ru/"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1FBD4FFA-B171-4B2D-8CB4-48B6238C39F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xmlns="" id="{29640815-565B-4931-A73D-2FE5B59004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xmlns="" id="{32085203-0304-4CEF-80A8-FCE9AD803A9F}"/>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xmlns="" id="{1A13542A-78B1-4E1B-81CF-CA06CBA24CC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E69235C1-DD3A-4F72-80DE-1169EB8C1277}"/>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472904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87E110C9-D02C-45F5-BD5E-E15F4CD2D6F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xmlns="" id="{16A1528F-4F18-47F0-B9BD-D810DAFE86B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9E26C13D-C3CE-4F98-AB07-A05B6B516C4C}"/>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xmlns="" id="{04E978A5-1487-49AD-A241-ABF72C8D8D4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0DD5EFCB-0AA7-4B04-B9BA-F9BFE14B0278}"/>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3005706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xmlns="" id="{642340C0-ED67-49B9-BDE0-324C5662355A}"/>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xmlns="" id="{FF903CD2-DF7F-4C83-8D89-2B0E31A6C8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F95E86C2-3C17-44AD-A9D9-FDBD183197F5}"/>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xmlns="" id="{4D1FD597-F6B8-4D03-81CA-3A01C3D643A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10D9BFC7-6BF2-449A-93C7-013CA76CD102}"/>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2204955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821A7B2F-6B9F-440D-9B42-0F48DEF029A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A8EDCD41-6609-4E31-B373-278F9D56CCF8}"/>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0556C5E0-30CF-4301-AFB4-87D515B53486}"/>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xmlns="" id="{D5E6EB01-75DD-4991-B4A8-F618E000B4D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8CF8CA59-130A-4CC4-B774-826B682726E4}"/>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3582340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984AC6E1-C3AC-4357-A4FD-CA2C53183A3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xmlns="" id="{C064F519-7E7A-4861-B4A4-95FDB94803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xmlns="" id="{84071553-E4C2-440D-8CDD-764BD8456726}"/>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xmlns="" id="{19D0251D-C57B-4589-8D66-6DF839E134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71C01522-840B-4527-A23D-18AF18E55B0F}"/>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3819707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9A52D3EF-84A3-4AAD-B85C-EB39C03D2E6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03EC60C6-E3F4-4F79-94EB-DA36F365F70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xmlns="" id="{292F9607-7320-4F89-AA20-E02CE97FFA9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xmlns="" id="{12BA587B-F22E-4326-955D-10E1E0BB1E39}"/>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6" name="Нижний колонтитул 5">
            <a:extLst>
              <a:ext uri="{FF2B5EF4-FFF2-40B4-BE49-F238E27FC236}">
                <a16:creationId xmlns:a16="http://schemas.microsoft.com/office/drawing/2014/main" xmlns="" id="{EFEB3B28-B3F0-4EA3-BE84-9BF604DCC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7AD5B47C-7573-40C6-A8BA-97D185080589}"/>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1624539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54213463-7DC6-4BD3-B653-46923424757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xmlns="" id="{C4D32984-4FF4-47D9-A08C-75D5D0F40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xmlns="" id="{6297325D-148C-4087-B892-59D0F02750D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xmlns="" id="{7B5ECD74-982B-4A3E-9B21-FD4EB3DAB9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xmlns="" id="{764EB6F8-D528-46F8-8DA6-464AFF34A63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xmlns="" id="{2053B5F1-3E05-4826-B363-5A14ED506B60}"/>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8" name="Нижний колонтитул 7">
            <a:extLst>
              <a:ext uri="{FF2B5EF4-FFF2-40B4-BE49-F238E27FC236}">
                <a16:creationId xmlns:a16="http://schemas.microsoft.com/office/drawing/2014/main" xmlns="" id="{40323EE2-2ACE-4885-81CB-129FE8F1108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xmlns="" id="{BA4046B4-E8B8-4670-AA39-34B69834560A}"/>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3925525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0A0516B5-0ADF-4B92-9546-28F68DC079C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xmlns="" id="{F53CC6F0-E4AD-4EEB-9A92-A79978A21397}"/>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4" name="Нижний колонтитул 3">
            <a:extLst>
              <a:ext uri="{FF2B5EF4-FFF2-40B4-BE49-F238E27FC236}">
                <a16:creationId xmlns:a16="http://schemas.microsoft.com/office/drawing/2014/main" xmlns="" id="{5B5A1C47-29BE-40EF-8398-00D6AC58DD6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xmlns="" id="{ADD33F2A-07F3-4A38-A254-C2A3CEF7CA97}"/>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140762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xmlns="" id="{25D11648-4836-43F0-B12C-B87DD70B150A}"/>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3" name="Нижний колонтитул 2">
            <a:extLst>
              <a:ext uri="{FF2B5EF4-FFF2-40B4-BE49-F238E27FC236}">
                <a16:creationId xmlns:a16="http://schemas.microsoft.com/office/drawing/2014/main" xmlns="" id="{A9A503C2-A5F3-44DD-8BEB-81ABA8289614}"/>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xmlns="" id="{53566A0D-1C66-4037-8ECB-FFC99FE3333D}"/>
              </a:ext>
            </a:extLst>
          </p:cNvPr>
          <p:cNvSpPr>
            <a:spLocks noGrp="1"/>
          </p:cNvSpPr>
          <p:nvPr>
            <p:ph type="sldNum" sz="quarter" idx="12"/>
          </p:nvPr>
        </p:nvSpPr>
        <p:spPr/>
        <p:txBody>
          <a:bodyPr/>
          <a:lstStyle/>
          <a:p>
            <a:fld id="{77478048-4F0C-45A2-B566-5DCB110C7778}" type="slidenum">
              <a:rPr lang="ru-RU" smtClean="0"/>
              <a:t>‹#›</a:t>
            </a:fld>
            <a:endParaRPr lang="ru-RU"/>
          </a:p>
        </p:txBody>
      </p:sp>
      <p:pic>
        <p:nvPicPr>
          <p:cNvPr id="5" name="Рисунок 4">
            <a:hlinkClick r:id="rId2"/>
            <a:extLst>
              <a:ext uri="{FF2B5EF4-FFF2-40B4-BE49-F238E27FC236}">
                <a16:creationId xmlns:a16="http://schemas.microsoft.com/office/drawing/2014/main" xmlns="" id="{6BCFBBF3-899B-486D-A148-0F86E184798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620688" y="45855"/>
            <a:ext cx="757762" cy="757762"/>
          </a:xfrm>
          <a:prstGeom prst="rect">
            <a:avLst/>
          </a:prstGeom>
        </p:spPr>
      </p:pic>
    </p:spTree>
    <p:extLst>
      <p:ext uri="{BB962C8B-B14F-4D97-AF65-F5344CB8AC3E}">
        <p14:creationId xmlns:p14="http://schemas.microsoft.com/office/powerpoint/2010/main" val="4242253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ABC5D4F9-C161-49B6-ACA5-E874B18F72C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xmlns="" id="{C65942C4-1C95-47D7-81C8-B8380AB234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xmlns="" id="{1574A79B-555F-4D5E-B3C0-667FE7AA6C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D3679A05-08C3-4598-BF7F-8E0998011633}"/>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6" name="Нижний колонтитул 5">
            <a:extLst>
              <a:ext uri="{FF2B5EF4-FFF2-40B4-BE49-F238E27FC236}">
                <a16:creationId xmlns:a16="http://schemas.microsoft.com/office/drawing/2014/main" xmlns="" id="{EEFAC5C1-DC6A-499A-BF47-24DAC81FA51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DFB261FA-1A0B-4714-AF08-348EB5DCDE6D}"/>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1682412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8BB5DAF0-3216-4961-AA8F-DC9D3D24188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xmlns="" id="{1FD027A9-4123-4825-92DA-7B92D0FDE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xmlns="" id="{E6E79FB2-E574-4C37-8E94-F00E6470F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D07F4A79-2A88-4033-89B8-67594038B0EC}"/>
              </a:ext>
            </a:extLst>
          </p:cNvPr>
          <p:cNvSpPr>
            <a:spLocks noGrp="1"/>
          </p:cNvSpPr>
          <p:nvPr>
            <p:ph type="dt" sz="half" idx="10"/>
          </p:nvPr>
        </p:nvSpPr>
        <p:spPr/>
        <p:txBody>
          <a:bodyPr/>
          <a:lstStyle/>
          <a:p>
            <a:fld id="{8167E030-762E-4D8B-A7A9-E0312157F48A}" type="datetimeFigureOut">
              <a:rPr lang="ru-RU" smtClean="0"/>
              <a:t>10.10.2023</a:t>
            </a:fld>
            <a:endParaRPr lang="ru-RU"/>
          </a:p>
        </p:txBody>
      </p:sp>
      <p:sp>
        <p:nvSpPr>
          <p:cNvPr id="6" name="Нижний колонтитул 5">
            <a:extLst>
              <a:ext uri="{FF2B5EF4-FFF2-40B4-BE49-F238E27FC236}">
                <a16:creationId xmlns:a16="http://schemas.microsoft.com/office/drawing/2014/main" xmlns="" id="{FD746831-9893-415F-BE26-2CF0CE349BD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726B3B4E-C8EF-483A-A779-BB7AE0F07EC8}"/>
              </a:ext>
            </a:extLst>
          </p:cNvPr>
          <p:cNvSpPr>
            <a:spLocks noGrp="1"/>
          </p:cNvSpPr>
          <p:nvPr>
            <p:ph type="sldNum" sz="quarter" idx="12"/>
          </p:nvPr>
        </p:nvSpPr>
        <p:spPr/>
        <p:txBody>
          <a:bodyPr/>
          <a:lstStyle/>
          <a:p>
            <a:fld id="{77478048-4F0C-45A2-B566-5DCB110C7778}" type="slidenum">
              <a:rPr lang="ru-RU" smtClean="0"/>
              <a:t>‹#›</a:t>
            </a:fld>
            <a:endParaRPr lang="ru-RU"/>
          </a:p>
        </p:txBody>
      </p:sp>
    </p:spTree>
    <p:extLst>
      <p:ext uri="{BB962C8B-B14F-4D97-AF65-F5344CB8AC3E}">
        <p14:creationId xmlns:p14="http://schemas.microsoft.com/office/powerpoint/2010/main" val="1619559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53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DF9AC378-2DA0-48CB-9329-D2E8A2C0D2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xmlns="" id="{3807D663-B626-435E-A2E1-02C5EA7199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7A4FF810-0A7C-43A5-9D79-B7ADFFEAF1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7E030-762E-4D8B-A7A9-E0312157F48A}" type="datetimeFigureOut">
              <a:rPr lang="ru-RU" smtClean="0"/>
              <a:t>10.10.2023</a:t>
            </a:fld>
            <a:endParaRPr lang="ru-RU"/>
          </a:p>
        </p:txBody>
      </p:sp>
      <p:sp>
        <p:nvSpPr>
          <p:cNvPr id="5" name="Нижний колонтитул 4">
            <a:extLst>
              <a:ext uri="{FF2B5EF4-FFF2-40B4-BE49-F238E27FC236}">
                <a16:creationId xmlns:a16="http://schemas.microsoft.com/office/drawing/2014/main" xmlns="" id="{8CE0C46B-D494-41AF-86AE-CEA898E462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xmlns="" id="{2CAC467E-AE53-441F-8BBC-C33C5D2EEE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478048-4F0C-45A2-B566-5DCB110C7778}" type="slidenum">
              <a:rPr lang="ru-RU" smtClean="0"/>
              <a:t>‹#›</a:t>
            </a:fld>
            <a:endParaRPr lang="ru-RU"/>
          </a:p>
        </p:txBody>
      </p:sp>
    </p:spTree>
    <p:extLst>
      <p:ext uri="{BB962C8B-B14F-4D97-AF65-F5344CB8AC3E}">
        <p14:creationId xmlns:p14="http://schemas.microsoft.com/office/powerpoint/2010/main" val="29198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2" descr="https://syriadirect.org/wp-content/uploads/2023/05/33FH49Q-highres.jpg"/>
          <p:cNvPicPr>
            <a:picLocks noChangeAspect="1" noChangeArrowheads="1"/>
          </p:cNvPicPr>
          <p:nvPr/>
        </p:nvPicPr>
        <p:blipFill rotWithShape="1">
          <a:blip r:embed="rId3">
            <a:extLst>
              <a:ext uri="{28A0092B-C50C-407E-A947-70E740481C1C}">
                <a14:useLocalDpi xmlns:a14="http://schemas.microsoft.com/office/drawing/2010/main" val="0"/>
              </a:ext>
            </a:extLst>
          </a:blip>
          <a:srcRect l="1" t="295" r="1" b="8513"/>
          <a:stretch/>
        </p:blipFill>
        <p:spPr bwMode="auto">
          <a:xfrm>
            <a:off x="0" y="0"/>
            <a:ext cx="12283050" cy="7467600"/>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a:extLst>
              <a:ext uri="{FF2B5EF4-FFF2-40B4-BE49-F238E27FC236}">
                <a16:creationId xmlns:a16="http://schemas.microsoft.com/office/drawing/2014/main" xmlns="" id="{F79EA0FF-2653-43FA-BFB9-D62B8DAA423B}"/>
              </a:ext>
            </a:extLst>
          </p:cNvPr>
          <p:cNvSpPr/>
          <p:nvPr/>
        </p:nvSpPr>
        <p:spPr>
          <a:xfrm>
            <a:off x="-114900" y="4824000"/>
            <a:ext cx="12375900" cy="2034000"/>
          </a:xfrm>
          <a:prstGeom prst="rect">
            <a:avLst/>
          </a:prstGeom>
          <a:gradFill flip="none" rotWithShape="1">
            <a:gsLst>
              <a:gs pos="0">
                <a:schemeClr val="accent1">
                  <a:lumMod val="0"/>
                  <a:lumOff val="100000"/>
                  <a:alpha val="47000"/>
                </a:schemeClr>
              </a:gs>
              <a:gs pos="74000">
                <a:schemeClr val="bg2"/>
              </a:gs>
              <a:gs pos="83000">
                <a:schemeClr val="bg2"/>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xmlns="" id="{CBC0DC40-D9A1-4372-AF40-417AF598A014}"/>
              </a:ext>
            </a:extLst>
          </p:cNvPr>
          <p:cNvSpPr txBox="1"/>
          <p:nvPr/>
        </p:nvSpPr>
        <p:spPr>
          <a:xfrm>
            <a:off x="876000" y="4937368"/>
            <a:ext cx="10349999" cy="1569660"/>
          </a:xfrm>
          <a:prstGeom prst="rect">
            <a:avLst/>
          </a:prstGeom>
          <a:noFill/>
        </p:spPr>
        <p:txBody>
          <a:bodyPr wrap="square" rtlCol="0">
            <a:spAutoFit/>
          </a:bodyPr>
          <a:lstStyle/>
          <a:p>
            <a:pPr algn="ctr"/>
            <a:r>
              <a:rPr lang="en-US" sz="3200" cap="all" dirty="0" err="1" smtClean="0">
                <a:solidFill>
                  <a:srgbClr val="00A38C"/>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arab</a:t>
            </a:r>
            <a:r>
              <a:rPr lang="en-US" sz="3200" cap="all" dirty="0" smtClean="0">
                <a:solidFill>
                  <a:srgbClr val="00A38C"/>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 league </a:t>
            </a:r>
            <a:r>
              <a:rPr lang="en-US" sz="3200" cap="all" dirty="0" smtClean="0">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vote</a:t>
            </a:r>
            <a:r>
              <a:rPr lang="en-US" sz="3200" cap="all" dirty="0">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d</a:t>
            </a:r>
            <a:r>
              <a:rPr lang="en-US" sz="3200" cap="all" dirty="0" smtClean="0">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 </a:t>
            </a:r>
            <a:r>
              <a:rPr lang="en-US" sz="3200" cap="all" dirty="0" smtClean="0">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to </a:t>
            </a:r>
          </a:p>
          <a:p>
            <a:pPr algn="ctr"/>
            <a:r>
              <a:rPr lang="en-US" sz="3200" cap="all" dirty="0" smtClean="0">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reinstate SYRIA`S MEMBERSHIP </a:t>
            </a:r>
          </a:p>
          <a:p>
            <a:pPr algn="ctr"/>
            <a:r>
              <a:rPr lang="en-US" sz="3200" cap="all" dirty="0" smtClean="0">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AFTER 12-YEAR SUSPENSION</a:t>
            </a:r>
            <a:endParaRPr lang="ru-RU" sz="3200" cap="all" dirty="0">
              <a:solidFill>
                <a:schemeClr val="tx2"/>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xmlns="" id="{85FC032C-E33F-4F03-AE72-F60B58351F2D}"/>
              </a:ext>
            </a:extLst>
          </p:cNvPr>
          <p:cNvSpPr txBox="1"/>
          <p:nvPr/>
        </p:nvSpPr>
        <p:spPr>
          <a:xfrm>
            <a:off x="9753418" y="6107416"/>
            <a:ext cx="2720164" cy="584775"/>
          </a:xfrm>
          <a:prstGeom prst="rect">
            <a:avLst/>
          </a:prstGeom>
          <a:noFill/>
        </p:spPr>
        <p:txBody>
          <a:bodyPr wrap="square" rtlCol="0">
            <a:spAutoFit/>
          </a:bodyPr>
          <a:lstStyle/>
          <a:p>
            <a:r>
              <a:rPr lang="en-US" sz="1600" b="1" i="1" dirty="0" smtClean="0">
                <a:latin typeface="Times New Roman" panose="02020603050405020304" pitchFamily="18" charset="0"/>
                <a:cs typeface="Times New Roman" panose="02020603050405020304" pitchFamily="18" charset="0"/>
              </a:rPr>
              <a:t>VAGANOVA O.</a:t>
            </a:r>
          </a:p>
          <a:p>
            <a:r>
              <a:rPr lang="en-US" sz="1600" b="1" i="1" dirty="0" smtClean="0">
                <a:latin typeface="Times New Roman" panose="02020603050405020304" pitchFamily="18" charset="0"/>
                <a:cs typeface="Times New Roman" panose="02020603050405020304" pitchFamily="18" charset="0"/>
              </a:rPr>
              <a:t>GROUP </a:t>
            </a:r>
            <a:r>
              <a:rPr lang="ru-RU" sz="1600" b="1" i="1" dirty="0" smtClean="0">
                <a:latin typeface="Times New Roman" panose="02020603050405020304" pitchFamily="18" charset="0"/>
                <a:cs typeface="Times New Roman" panose="02020603050405020304" pitchFamily="18" charset="0"/>
              </a:rPr>
              <a:t>№3834101\30001</a:t>
            </a:r>
            <a:endParaRPr lang="ru-RU" sz="16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2695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5F83039C-8666-4CC8-9B71-DA0FD7EE66ED}"/>
              </a:ext>
            </a:extLst>
          </p:cNvPr>
          <p:cNvSpPr txBox="1"/>
          <p:nvPr/>
        </p:nvSpPr>
        <p:spPr>
          <a:xfrm>
            <a:off x="1416000" y="3114000"/>
            <a:ext cx="10031464" cy="769441"/>
          </a:xfrm>
          <a:prstGeom prst="rect">
            <a:avLst/>
          </a:prstGeom>
          <a:noFill/>
        </p:spPr>
        <p:txBody>
          <a:bodyPr wrap="none" rtlCol="0">
            <a:spAutoFit/>
          </a:bodyPr>
          <a:lstStyle/>
          <a:p>
            <a:pPr algn="ctr"/>
            <a:r>
              <a:rPr lang="en-US" sz="4400" dirty="0" smtClean="0">
                <a:solidFill>
                  <a:srgbClr val="00A38C"/>
                </a:solidFill>
                <a:latin typeface="Arial" panose="020B0604020202020204" pitchFamily="34" charset="0"/>
                <a:cs typeface="Arial" panose="020B0604020202020204" pitchFamily="34" charset="0"/>
              </a:rPr>
              <a:t>THANK YOU FOR </a:t>
            </a:r>
            <a:r>
              <a:rPr lang="en-US" sz="4400" dirty="0" smtClean="0">
                <a:solidFill>
                  <a:schemeClr val="tx2"/>
                </a:solidFill>
                <a:latin typeface="Arial" panose="020B0604020202020204" pitchFamily="34" charset="0"/>
                <a:cs typeface="Arial" panose="020B0604020202020204" pitchFamily="34" charset="0"/>
              </a:rPr>
              <a:t>YOUR ATTENTION!</a:t>
            </a:r>
            <a:endParaRPr lang="ru-RU" sz="44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987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www.newarab.com/sites/default/files/media/images/E223153D-691A-4C0B-BF7C-BC3913B8521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956" y="2480600"/>
            <a:ext cx="6486044" cy="3648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xmlns="" id="{5F83039C-8666-4CC8-9B71-DA0FD7EE66ED}"/>
              </a:ext>
            </a:extLst>
          </p:cNvPr>
          <p:cNvSpPr txBox="1"/>
          <p:nvPr/>
        </p:nvSpPr>
        <p:spPr>
          <a:xfrm>
            <a:off x="212564" y="387374"/>
            <a:ext cx="4169731" cy="769441"/>
          </a:xfrm>
          <a:prstGeom prst="rect">
            <a:avLst/>
          </a:prstGeom>
          <a:noFill/>
        </p:spPr>
        <p:txBody>
          <a:bodyPr wrap="none" rtlCol="0">
            <a:spAutoFit/>
          </a:bodyPr>
          <a:lstStyle/>
          <a:p>
            <a:r>
              <a:rPr lang="en-US" sz="4400" dirty="0" smtClean="0">
                <a:solidFill>
                  <a:srgbClr val="00A38C"/>
                </a:solidFill>
                <a:latin typeface="Arial" panose="020B0604020202020204" pitchFamily="34" charset="0"/>
                <a:cs typeface="Arial" panose="020B0604020202020204" pitchFamily="34" charset="0"/>
              </a:rPr>
              <a:t>ARAB </a:t>
            </a:r>
            <a:r>
              <a:rPr lang="en-US" sz="4400" dirty="0" smtClean="0">
                <a:solidFill>
                  <a:schemeClr val="tx1">
                    <a:lumMod val="65000"/>
                    <a:lumOff val="35000"/>
                  </a:schemeClr>
                </a:solidFill>
                <a:latin typeface="Arial" panose="020B0604020202020204" pitchFamily="34" charset="0"/>
                <a:cs typeface="Arial" panose="020B0604020202020204" pitchFamily="34" charset="0"/>
              </a:rPr>
              <a:t>LEAGUE</a:t>
            </a:r>
            <a:endParaRPr lang="ru-RU" sz="44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50" name="Прямая соединительная линия 49">
            <a:extLst>
              <a:ext uri="{FF2B5EF4-FFF2-40B4-BE49-F238E27FC236}">
                <a16:creationId xmlns:a16="http://schemas.microsoft.com/office/drawing/2014/main" xmlns="" id="{3DC358CB-1391-438B-91D6-17AC690853EA}"/>
              </a:ext>
            </a:extLst>
          </p:cNvPr>
          <p:cNvCxnSpPr/>
          <p:nvPr/>
        </p:nvCxnSpPr>
        <p:spPr>
          <a:xfrm>
            <a:off x="286650" y="1511399"/>
            <a:ext cx="1583094" cy="0"/>
          </a:xfrm>
          <a:prstGeom prst="line">
            <a:avLst/>
          </a:prstGeom>
          <a:ln w="508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CCA12F6F-607F-4D08-8394-091D81DB9369}"/>
              </a:ext>
            </a:extLst>
          </p:cNvPr>
          <p:cNvSpPr txBox="1"/>
          <p:nvPr/>
        </p:nvSpPr>
        <p:spPr>
          <a:xfrm>
            <a:off x="7105251" y="1772795"/>
            <a:ext cx="5335749" cy="3785652"/>
          </a:xfrm>
          <a:prstGeom prst="rect">
            <a:avLst/>
          </a:prstGeom>
          <a:noFill/>
        </p:spPr>
        <p:txBody>
          <a:bodyPr wrap="square" rtlCol="0">
            <a:spAutoFit/>
          </a:bodyPr>
          <a:lstStyle/>
          <a:p>
            <a:r>
              <a:rPr lang="en-US" sz="4000" dirty="0"/>
              <a:t>Arab government representatives in Cairo voted on May 7th to return Syria to the Arab League after a 12-year suspension.</a:t>
            </a:r>
            <a:endParaRPr lang="ru-RU" sz="4000" dirty="0"/>
          </a:p>
        </p:txBody>
      </p:sp>
      <p:sp>
        <p:nvSpPr>
          <p:cNvPr id="3" name="Прямоугольник 2">
            <a:extLst>
              <a:ext uri="{FF2B5EF4-FFF2-40B4-BE49-F238E27FC236}">
                <a16:creationId xmlns:a16="http://schemas.microsoft.com/office/drawing/2014/main" xmlns="" id="{1BDFDF49-5960-44A7-879D-DBAEEDC64A23}"/>
              </a:ext>
            </a:extLst>
          </p:cNvPr>
          <p:cNvSpPr/>
          <p:nvPr/>
        </p:nvSpPr>
        <p:spPr>
          <a:xfrm>
            <a:off x="6250251" y="1518217"/>
            <a:ext cx="697627" cy="1415196"/>
          </a:xfrm>
          <a:prstGeom prst="rect">
            <a:avLst/>
          </a:prstGeom>
        </p:spPr>
        <p:txBody>
          <a:bodyPr wrap="none">
            <a:spAutoFit/>
          </a:bodyPr>
          <a:lstStyle/>
          <a:p>
            <a:pPr lvl="0">
              <a:lnSpc>
                <a:spcPct val="114000"/>
              </a:lnSpc>
              <a:buSzPts val="1600"/>
            </a:pPr>
            <a:r>
              <a:rPr lang="es" sz="8000" b="1" dirty="0">
                <a:latin typeface="Arial Black" panose="020B0A04020102020204" pitchFamily="34" charset="0"/>
              </a:rPr>
              <a:t>“</a:t>
            </a:r>
          </a:p>
        </p:txBody>
      </p:sp>
    </p:spTree>
    <p:extLst>
      <p:ext uri="{BB962C8B-B14F-4D97-AF65-F5344CB8AC3E}">
        <p14:creationId xmlns:p14="http://schemas.microsoft.com/office/powerpoint/2010/main" val="41516676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xmlns="" id="{5F83039C-8666-4CC8-9B71-DA0FD7EE66ED}"/>
              </a:ext>
            </a:extLst>
          </p:cNvPr>
          <p:cNvSpPr txBox="1"/>
          <p:nvPr/>
        </p:nvSpPr>
        <p:spPr>
          <a:xfrm>
            <a:off x="212564" y="387374"/>
            <a:ext cx="4169731" cy="769441"/>
          </a:xfrm>
          <a:prstGeom prst="rect">
            <a:avLst/>
          </a:prstGeom>
          <a:noFill/>
        </p:spPr>
        <p:txBody>
          <a:bodyPr wrap="none" rtlCol="0">
            <a:spAutoFit/>
          </a:bodyPr>
          <a:lstStyle/>
          <a:p>
            <a:r>
              <a:rPr lang="en-US" sz="4400" dirty="0" smtClean="0">
                <a:solidFill>
                  <a:srgbClr val="00A38C"/>
                </a:solidFill>
                <a:latin typeface="Arial" panose="020B0604020202020204" pitchFamily="34" charset="0"/>
                <a:cs typeface="Arial" panose="020B0604020202020204" pitchFamily="34" charset="0"/>
              </a:rPr>
              <a:t>ARAB</a:t>
            </a:r>
            <a:r>
              <a:rPr lang="ru-RU" sz="4400" dirty="0" smtClean="0">
                <a:latin typeface="Arial" panose="020B0604020202020204" pitchFamily="34" charset="0"/>
                <a:cs typeface="Arial" panose="020B0604020202020204" pitchFamily="34" charset="0"/>
              </a:rPr>
              <a:t> </a:t>
            </a:r>
            <a:r>
              <a:rPr lang="en-US" sz="4400" dirty="0" smtClean="0">
                <a:solidFill>
                  <a:schemeClr val="tx2"/>
                </a:solidFill>
                <a:latin typeface="Arial" panose="020B0604020202020204" pitchFamily="34" charset="0"/>
                <a:cs typeface="Arial" panose="020B0604020202020204" pitchFamily="34" charset="0"/>
              </a:rPr>
              <a:t>LEAGUE</a:t>
            </a:r>
            <a:endParaRPr lang="ru-RU" sz="4400" dirty="0">
              <a:solidFill>
                <a:schemeClr val="tx2"/>
              </a:solidFill>
              <a:latin typeface="Arial" panose="020B0604020202020204" pitchFamily="34" charset="0"/>
              <a:cs typeface="Arial" panose="020B0604020202020204" pitchFamily="34" charset="0"/>
            </a:endParaRPr>
          </a:p>
        </p:txBody>
      </p:sp>
      <p:cxnSp>
        <p:nvCxnSpPr>
          <p:cNvPr id="50" name="Прямая соединительная линия 49">
            <a:extLst>
              <a:ext uri="{FF2B5EF4-FFF2-40B4-BE49-F238E27FC236}">
                <a16:creationId xmlns:a16="http://schemas.microsoft.com/office/drawing/2014/main" xmlns="" id="{3DC358CB-1391-438B-91D6-17AC690853EA}"/>
              </a:ext>
            </a:extLst>
          </p:cNvPr>
          <p:cNvCxnSpPr/>
          <p:nvPr/>
        </p:nvCxnSpPr>
        <p:spPr>
          <a:xfrm>
            <a:off x="286650" y="1511399"/>
            <a:ext cx="1583094" cy="0"/>
          </a:xfrm>
          <a:prstGeom prst="line">
            <a:avLst/>
          </a:prstGeom>
          <a:ln w="50800">
            <a:solidFill>
              <a:srgbClr val="00A38C"/>
            </a:solidFill>
          </a:ln>
        </p:spPr>
        <p:style>
          <a:lnRef idx="1">
            <a:schemeClr val="accent1"/>
          </a:lnRef>
          <a:fillRef idx="0">
            <a:schemeClr val="accent1"/>
          </a:fillRef>
          <a:effectRef idx="0">
            <a:schemeClr val="accent1"/>
          </a:effectRef>
          <a:fontRef idx="minor">
            <a:schemeClr val="tx1"/>
          </a:fontRef>
        </p:style>
      </p:cxnSp>
      <p:grpSp>
        <p:nvGrpSpPr>
          <p:cNvPr id="6" name="Group 25">
            <a:extLst>
              <a:ext uri="{FF2B5EF4-FFF2-40B4-BE49-F238E27FC236}">
                <a16:creationId xmlns:a16="http://schemas.microsoft.com/office/drawing/2014/main" xmlns="" id="{CBFBEEE2-5BEA-449C-8255-EAA550E1485A}"/>
              </a:ext>
            </a:extLst>
          </p:cNvPr>
          <p:cNvGrpSpPr/>
          <p:nvPr/>
        </p:nvGrpSpPr>
        <p:grpSpPr>
          <a:xfrm>
            <a:off x="2354792" y="2349000"/>
            <a:ext cx="7482416" cy="4139030"/>
            <a:chOff x="2465384" y="2157419"/>
            <a:chExt cx="2806695" cy="1552579"/>
          </a:xfrm>
          <a:solidFill>
            <a:schemeClr val="bg1">
              <a:lumMod val="75000"/>
            </a:schemeClr>
          </a:solidFill>
          <a:effectLst/>
        </p:grpSpPr>
        <p:sp>
          <p:nvSpPr>
            <p:cNvPr id="7" name="Freeform 99">
              <a:extLst>
                <a:ext uri="{FF2B5EF4-FFF2-40B4-BE49-F238E27FC236}">
                  <a16:creationId xmlns:a16="http://schemas.microsoft.com/office/drawing/2014/main" xmlns="" id="{76352531-343C-4024-917C-169C8D485F21}"/>
                </a:ext>
              </a:extLst>
            </p:cNvPr>
            <p:cNvSpPr>
              <a:spLocks/>
            </p:cNvSpPr>
            <p:nvPr/>
          </p:nvSpPr>
          <p:spPr bwMode="auto">
            <a:xfrm>
              <a:off x="3322633" y="2157419"/>
              <a:ext cx="460374" cy="330201"/>
            </a:xfrm>
            <a:custGeom>
              <a:avLst/>
              <a:gdLst>
                <a:gd name="T0" fmla="*/ 186 w 290"/>
                <a:gd name="T1" fmla="*/ 4 h 208"/>
                <a:gd name="T2" fmla="*/ 149 w 290"/>
                <a:gd name="T3" fmla="*/ 9 h 208"/>
                <a:gd name="T4" fmla="*/ 100 w 290"/>
                <a:gd name="T5" fmla="*/ 13 h 208"/>
                <a:gd name="T6" fmla="*/ 68 w 290"/>
                <a:gd name="T7" fmla="*/ 13 h 208"/>
                <a:gd name="T8" fmla="*/ 59 w 290"/>
                <a:gd name="T9" fmla="*/ 18 h 208"/>
                <a:gd name="T10" fmla="*/ 45 w 290"/>
                <a:gd name="T11" fmla="*/ 22 h 208"/>
                <a:gd name="T12" fmla="*/ 27 w 290"/>
                <a:gd name="T13" fmla="*/ 27 h 208"/>
                <a:gd name="T14" fmla="*/ 36 w 290"/>
                <a:gd name="T15" fmla="*/ 31 h 208"/>
                <a:gd name="T16" fmla="*/ 32 w 290"/>
                <a:gd name="T17" fmla="*/ 40 h 208"/>
                <a:gd name="T18" fmla="*/ 13 w 290"/>
                <a:gd name="T19" fmla="*/ 45 h 208"/>
                <a:gd name="T20" fmla="*/ 0 w 290"/>
                <a:gd name="T21" fmla="*/ 50 h 208"/>
                <a:gd name="T22" fmla="*/ 18 w 290"/>
                <a:gd name="T23" fmla="*/ 59 h 208"/>
                <a:gd name="T24" fmla="*/ 18 w 290"/>
                <a:gd name="T25" fmla="*/ 72 h 208"/>
                <a:gd name="T26" fmla="*/ 41 w 290"/>
                <a:gd name="T27" fmla="*/ 77 h 208"/>
                <a:gd name="T28" fmla="*/ 77 w 290"/>
                <a:gd name="T29" fmla="*/ 95 h 208"/>
                <a:gd name="T30" fmla="*/ 95 w 290"/>
                <a:gd name="T31" fmla="*/ 122 h 208"/>
                <a:gd name="T32" fmla="*/ 95 w 290"/>
                <a:gd name="T33" fmla="*/ 131 h 208"/>
                <a:gd name="T34" fmla="*/ 100 w 290"/>
                <a:gd name="T35" fmla="*/ 149 h 208"/>
                <a:gd name="T36" fmla="*/ 104 w 290"/>
                <a:gd name="T37" fmla="*/ 172 h 208"/>
                <a:gd name="T38" fmla="*/ 109 w 290"/>
                <a:gd name="T39" fmla="*/ 190 h 208"/>
                <a:gd name="T40" fmla="*/ 127 w 290"/>
                <a:gd name="T41" fmla="*/ 204 h 208"/>
                <a:gd name="T42" fmla="*/ 140 w 290"/>
                <a:gd name="T43" fmla="*/ 204 h 208"/>
                <a:gd name="T44" fmla="*/ 149 w 290"/>
                <a:gd name="T45" fmla="*/ 190 h 208"/>
                <a:gd name="T46" fmla="*/ 158 w 290"/>
                <a:gd name="T47" fmla="*/ 172 h 208"/>
                <a:gd name="T48" fmla="*/ 168 w 290"/>
                <a:gd name="T49" fmla="*/ 163 h 208"/>
                <a:gd name="T50" fmla="*/ 195 w 290"/>
                <a:gd name="T51" fmla="*/ 154 h 208"/>
                <a:gd name="T52" fmla="*/ 217 w 290"/>
                <a:gd name="T53" fmla="*/ 145 h 208"/>
                <a:gd name="T54" fmla="*/ 236 w 290"/>
                <a:gd name="T55" fmla="*/ 136 h 208"/>
                <a:gd name="T56" fmla="*/ 236 w 290"/>
                <a:gd name="T57" fmla="*/ 127 h 208"/>
                <a:gd name="T58" fmla="*/ 240 w 290"/>
                <a:gd name="T59" fmla="*/ 117 h 208"/>
                <a:gd name="T60" fmla="*/ 240 w 290"/>
                <a:gd name="T61" fmla="*/ 108 h 208"/>
                <a:gd name="T62" fmla="*/ 231 w 290"/>
                <a:gd name="T63" fmla="*/ 99 h 208"/>
                <a:gd name="T64" fmla="*/ 245 w 290"/>
                <a:gd name="T65" fmla="*/ 95 h 208"/>
                <a:gd name="T66" fmla="*/ 254 w 290"/>
                <a:gd name="T67" fmla="*/ 95 h 208"/>
                <a:gd name="T68" fmla="*/ 254 w 290"/>
                <a:gd name="T69" fmla="*/ 68 h 208"/>
                <a:gd name="T70" fmla="*/ 272 w 290"/>
                <a:gd name="T71" fmla="*/ 31 h 208"/>
                <a:gd name="T72" fmla="*/ 290 w 290"/>
                <a:gd name="T73" fmla="*/ 22 h 208"/>
                <a:gd name="T74" fmla="*/ 276 w 290"/>
                <a:gd name="T75" fmla="*/ 13 h 208"/>
                <a:gd name="T76" fmla="*/ 249 w 290"/>
                <a:gd name="T77" fmla="*/ 18 h 208"/>
                <a:gd name="T78" fmla="*/ 240 w 290"/>
                <a:gd name="T79" fmla="*/ 13 h 208"/>
                <a:gd name="T80" fmla="*/ 231 w 290"/>
                <a:gd name="T81" fmla="*/ 4 h 208"/>
                <a:gd name="T82" fmla="*/ 208 w 290"/>
                <a:gd name="T83" fmla="*/ 0 h 208"/>
                <a:gd name="T84" fmla="*/ 190 w 290"/>
                <a:gd name="T85" fmla="*/ 4 h 208"/>
                <a:gd name="T86" fmla="*/ 190 w 290"/>
                <a:gd name="T87" fmla="*/ 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 h="208">
                  <a:moveTo>
                    <a:pt x="190" y="4"/>
                  </a:moveTo>
                  <a:lnTo>
                    <a:pt x="186" y="4"/>
                  </a:lnTo>
                  <a:lnTo>
                    <a:pt x="177" y="9"/>
                  </a:lnTo>
                  <a:lnTo>
                    <a:pt x="149" y="9"/>
                  </a:lnTo>
                  <a:lnTo>
                    <a:pt x="122" y="13"/>
                  </a:lnTo>
                  <a:lnTo>
                    <a:pt x="100" y="13"/>
                  </a:lnTo>
                  <a:lnTo>
                    <a:pt x="81" y="13"/>
                  </a:lnTo>
                  <a:lnTo>
                    <a:pt x="68" y="13"/>
                  </a:lnTo>
                  <a:lnTo>
                    <a:pt x="63" y="18"/>
                  </a:lnTo>
                  <a:lnTo>
                    <a:pt x="59" y="18"/>
                  </a:lnTo>
                  <a:lnTo>
                    <a:pt x="54" y="22"/>
                  </a:lnTo>
                  <a:lnTo>
                    <a:pt x="45" y="22"/>
                  </a:lnTo>
                  <a:lnTo>
                    <a:pt x="32" y="22"/>
                  </a:lnTo>
                  <a:lnTo>
                    <a:pt x="27" y="27"/>
                  </a:lnTo>
                  <a:lnTo>
                    <a:pt x="32" y="31"/>
                  </a:lnTo>
                  <a:lnTo>
                    <a:pt x="36" y="31"/>
                  </a:lnTo>
                  <a:lnTo>
                    <a:pt x="36" y="36"/>
                  </a:lnTo>
                  <a:lnTo>
                    <a:pt x="32" y="40"/>
                  </a:lnTo>
                  <a:lnTo>
                    <a:pt x="22" y="45"/>
                  </a:lnTo>
                  <a:lnTo>
                    <a:pt x="13" y="45"/>
                  </a:lnTo>
                  <a:lnTo>
                    <a:pt x="4" y="50"/>
                  </a:lnTo>
                  <a:lnTo>
                    <a:pt x="0" y="50"/>
                  </a:lnTo>
                  <a:lnTo>
                    <a:pt x="9" y="54"/>
                  </a:lnTo>
                  <a:lnTo>
                    <a:pt x="18" y="59"/>
                  </a:lnTo>
                  <a:lnTo>
                    <a:pt x="18" y="63"/>
                  </a:lnTo>
                  <a:lnTo>
                    <a:pt x="18" y="72"/>
                  </a:lnTo>
                  <a:lnTo>
                    <a:pt x="27" y="72"/>
                  </a:lnTo>
                  <a:lnTo>
                    <a:pt x="41" y="77"/>
                  </a:lnTo>
                  <a:lnTo>
                    <a:pt x="59" y="81"/>
                  </a:lnTo>
                  <a:lnTo>
                    <a:pt x="77" y="95"/>
                  </a:lnTo>
                  <a:lnTo>
                    <a:pt x="90" y="113"/>
                  </a:lnTo>
                  <a:lnTo>
                    <a:pt x="95" y="122"/>
                  </a:lnTo>
                  <a:lnTo>
                    <a:pt x="95" y="127"/>
                  </a:lnTo>
                  <a:lnTo>
                    <a:pt x="95" y="131"/>
                  </a:lnTo>
                  <a:lnTo>
                    <a:pt x="95" y="136"/>
                  </a:lnTo>
                  <a:lnTo>
                    <a:pt x="100" y="149"/>
                  </a:lnTo>
                  <a:lnTo>
                    <a:pt x="100" y="163"/>
                  </a:lnTo>
                  <a:lnTo>
                    <a:pt x="104" y="172"/>
                  </a:lnTo>
                  <a:lnTo>
                    <a:pt x="109" y="181"/>
                  </a:lnTo>
                  <a:lnTo>
                    <a:pt x="109" y="190"/>
                  </a:lnTo>
                  <a:lnTo>
                    <a:pt x="118" y="199"/>
                  </a:lnTo>
                  <a:lnTo>
                    <a:pt x="127" y="204"/>
                  </a:lnTo>
                  <a:lnTo>
                    <a:pt x="136" y="208"/>
                  </a:lnTo>
                  <a:lnTo>
                    <a:pt x="140" y="204"/>
                  </a:lnTo>
                  <a:lnTo>
                    <a:pt x="145" y="199"/>
                  </a:lnTo>
                  <a:lnTo>
                    <a:pt x="149" y="190"/>
                  </a:lnTo>
                  <a:lnTo>
                    <a:pt x="154" y="181"/>
                  </a:lnTo>
                  <a:lnTo>
                    <a:pt x="158" y="172"/>
                  </a:lnTo>
                  <a:lnTo>
                    <a:pt x="163" y="167"/>
                  </a:lnTo>
                  <a:lnTo>
                    <a:pt x="168" y="163"/>
                  </a:lnTo>
                  <a:lnTo>
                    <a:pt x="177" y="158"/>
                  </a:lnTo>
                  <a:lnTo>
                    <a:pt x="195" y="154"/>
                  </a:lnTo>
                  <a:lnTo>
                    <a:pt x="208" y="149"/>
                  </a:lnTo>
                  <a:lnTo>
                    <a:pt x="217" y="145"/>
                  </a:lnTo>
                  <a:lnTo>
                    <a:pt x="227" y="145"/>
                  </a:lnTo>
                  <a:lnTo>
                    <a:pt x="236" y="136"/>
                  </a:lnTo>
                  <a:lnTo>
                    <a:pt x="240" y="131"/>
                  </a:lnTo>
                  <a:lnTo>
                    <a:pt x="236" y="127"/>
                  </a:lnTo>
                  <a:lnTo>
                    <a:pt x="231" y="122"/>
                  </a:lnTo>
                  <a:lnTo>
                    <a:pt x="240" y="117"/>
                  </a:lnTo>
                  <a:lnTo>
                    <a:pt x="245" y="117"/>
                  </a:lnTo>
                  <a:lnTo>
                    <a:pt x="240" y="108"/>
                  </a:lnTo>
                  <a:lnTo>
                    <a:pt x="231" y="104"/>
                  </a:lnTo>
                  <a:lnTo>
                    <a:pt x="231" y="99"/>
                  </a:lnTo>
                  <a:lnTo>
                    <a:pt x="236" y="95"/>
                  </a:lnTo>
                  <a:lnTo>
                    <a:pt x="245" y="95"/>
                  </a:lnTo>
                  <a:lnTo>
                    <a:pt x="249" y="95"/>
                  </a:lnTo>
                  <a:lnTo>
                    <a:pt x="254" y="95"/>
                  </a:lnTo>
                  <a:lnTo>
                    <a:pt x="254" y="86"/>
                  </a:lnTo>
                  <a:lnTo>
                    <a:pt x="254" y="68"/>
                  </a:lnTo>
                  <a:lnTo>
                    <a:pt x="254" y="40"/>
                  </a:lnTo>
                  <a:lnTo>
                    <a:pt x="272" y="31"/>
                  </a:lnTo>
                  <a:lnTo>
                    <a:pt x="281" y="27"/>
                  </a:lnTo>
                  <a:lnTo>
                    <a:pt x="290" y="22"/>
                  </a:lnTo>
                  <a:lnTo>
                    <a:pt x="290" y="13"/>
                  </a:lnTo>
                  <a:lnTo>
                    <a:pt x="276" y="13"/>
                  </a:lnTo>
                  <a:lnTo>
                    <a:pt x="254" y="18"/>
                  </a:lnTo>
                  <a:lnTo>
                    <a:pt x="249" y="18"/>
                  </a:lnTo>
                  <a:lnTo>
                    <a:pt x="245" y="18"/>
                  </a:lnTo>
                  <a:lnTo>
                    <a:pt x="240" y="13"/>
                  </a:lnTo>
                  <a:lnTo>
                    <a:pt x="240" y="9"/>
                  </a:lnTo>
                  <a:lnTo>
                    <a:pt x="231" y="4"/>
                  </a:lnTo>
                  <a:lnTo>
                    <a:pt x="222" y="0"/>
                  </a:lnTo>
                  <a:lnTo>
                    <a:pt x="208" y="0"/>
                  </a:lnTo>
                  <a:lnTo>
                    <a:pt x="195" y="4"/>
                  </a:lnTo>
                  <a:lnTo>
                    <a:pt x="190" y="4"/>
                  </a:lnTo>
                  <a:lnTo>
                    <a:pt x="190" y="4"/>
                  </a:lnTo>
                  <a:lnTo>
                    <a:pt x="19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100">
              <a:extLst>
                <a:ext uri="{FF2B5EF4-FFF2-40B4-BE49-F238E27FC236}">
                  <a16:creationId xmlns:a16="http://schemas.microsoft.com/office/drawing/2014/main" xmlns="" id="{E43576FA-7E19-4047-8D67-9214A693CF6F}"/>
                </a:ext>
              </a:extLst>
            </p:cNvPr>
            <p:cNvSpPr>
              <a:spLocks/>
            </p:cNvSpPr>
            <p:nvPr/>
          </p:nvSpPr>
          <p:spPr bwMode="auto">
            <a:xfrm>
              <a:off x="2465384" y="2214569"/>
              <a:ext cx="1015999" cy="1495429"/>
            </a:xfrm>
            <a:custGeom>
              <a:avLst/>
              <a:gdLst>
                <a:gd name="T0" fmla="*/ 381 w 640"/>
                <a:gd name="T1" fmla="*/ 18 h 942"/>
                <a:gd name="T2" fmla="*/ 399 w 640"/>
                <a:gd name="T3" fmla="*/ 59 h 942"/>
                <a:gd name="T4" fmla="*/ 368 w 640"/>
                <a:gd name="T5" fmla="*/ 91 h 942"/>
                <a:gd name="T6" fmla="*/ 336 w 640"/>
                <a:gd name="T7" fmla="*/ 104 h 942"/>
                <a:gd name="T8" fmla="*/ 363 w 640"/>
                <a:gd name="T9" fmla="*/ 136 h 942"/>
                <a:gd name="T10" fmla="*/ 331 w 640"/>
                <a:gd name="T11" fmla="*/ 136 h 942"/>
                <a:gd name="T12" fmla="*/ 309 w 640"/>
                <a:gd name="T13" fmla="*/ 95 h 942"/>
                <a:gd name="T14" fmla="*/ 232 w 640"/>
                <a:gd name="T15" fmla="*/ 86 h 942"/>
                <a:gd name="T16" fmla="*/ 245 w 640"/>
                <a:gd name="T17" fmla="*/ 100 h 942"/>
                <a:gd name="T18" fmla="*/ 245 w 640"/>
                <a:gd name="T19" fmla="*/ 127 h 942"/>
                <a:gd name="T20" fmla="*/ 182 w 640"/>
                <a:gd name="T21" fmla="*/ 127 h 942"/>
                <a:gd name="T22" fmla="*/ 37 w 640"/>
                <a:gd name="T23" fmla="*/ 118 h 942"/>
                <a:gd name="T24" fmla="*/ 0 w 640"/>
                <a:gd name="T25" fmla="*/ 149 h 942"/>
                <a:gd name="T26" fmla="*/ 14 w 640"/>
                <a:gd name="T27" fmla="*/ 186 h 942"/>
                <a:gd name="T28" fmla="*/ 37 w 640"/>
                <a:gd name="T29" fmla="*/ 231 h 942"/>
                <a:gd name="T30" fmla="*/ 59 w 640"/>
                <a:gd name="T31" fmla="*/ 226 h 942"/>
                <a:gd name="T32" fmla="*/ 77 w 640"/>
                <a:gd name="T33" fmla="*/ 208 h 942"/>
                <a:gd name="T34" fmla="*/ 154 w 640"/>
                <a:gd name="T35" fmla="*/ 217 h 942"/>
                <a:gd name="T36" fmla="*/ 204 w 640"/>
                <a:gd name="T37" fmla="*/ 285 h 942"/>
                <a:gd name="T38" fmla="*/ 227 w 640"/>
                <a:gd name="T39" fmla="*/ 349 h 942"/>
                <a:gd name="T40" fmla="*/ 286 w 640"/>
                <a:gd name="T41" fmla="*/ 453 h 942"/>
                <a:gd name="T42" fmla="*/ 309 w 640"/>
                <a:gd name="T43" fmla="*/ 462 h 942"/>
                <a:gd name="T44" fmla="*/ 336 w 640"/>
                <a:gd name="T45" fmla="*/ 498 h 942"/>
                <a:gd name="T46" fmla="*/ 386 w 640"/>
                <a:gd name="T47" fmla="*/ 535 h 942"/>
                <a:gd name="T48" fmla="*/ 408 w 640"/>
                <a:gd name="T49" fmla="*/ 598 h 942"/>
                <a:gd name="T50" fmla="*/ 449 w 640"/>
                <a:gd name="T51" fmla="*/ 743 h 942"/>
                <a:gd name="T52" fmla="*/ 431 w 640"/>
                <a:gd name="T53" fmla="*/ 856 h 942"/>
                <a:gd name="T54" fmla="*/ 454 w 640"/>
                <a:gd name="T55" fmla="*/ 938 h 942"/>
                <a:gd name="T56" fmla="*/ 467 w 640"/>
                <a:gd name="T57" fmla="*/ 924 h 942"/>
                <a:gd name="T58" fmla="*/ 485 w 640"/>
                <a:gd name="T59" fmla="*/ 838 h 942"/>
                <a:gd name="T60" fmla="*/ 544 w 640"/>
                <a:gd name="T61" fmla="*/ 788 h 942"/>
                <a:gd name="T62" fmla="*/ 599 w 640"/>
                <a:gd name="T63" fmla="*/ 720 h 942"/>
                <a:gd name="T64" fmla="*/ 630 w 640"/>
                <a:gd name="T65" fmla="*/ 652 h 942"/>
                <a:gd name="T66" fmla="*/ 612 w 640"/>
                <a:gd name="T67" fmla="*/ 612 h 942"/>
                <a:gd name="T68" fmla="*/ 544 w 640"/>
                <a:gd name="T69" fmla="*/ 557 h 942"/>
                <a:gd name="T70" fmla="*/ 494 w 640"/>
                <a:gd name="T71" fmla="*/ 530 h 942"/>
                <a:gd name="T72" fmla="*/ 408 w 640"/>
                <a:gd name="T73" fmla="*/ 535 h 942"/>
                <a:gd name="T74" fmla="*/ 399 w 640"/>
                <a:gd name="T75" fmla="*/ 480 h 942"/>
                <a:gd name="T76" fmla="*/ 372 w 640"/>
                <a:gd name="T77" fmla="*/ 485 h 942"/>
                <a:gd name="T78" fmla="*/ 390 w 640"/>
                <a:gd name="T79" fmla="*/ 421 h 942"/>
                <a:gd name="T80" fmla="*/ 436 w 640"/>
                <a:gd name="T81" fmla="*/ 430 h 942"/>
                <a:gd name="T82" fmla="*/ 458 w 640"/>
                <a:gd name="T83" fmla="*/ 362 h 942"/>
                <a:gd name="T84" fmla="*/ 499 w 640"/>
                <a:gd name="T85" fmla="*/ 326 h 942"/>
                <a:gd name="T86" fmla="*/ 508 w 640"/>
                <a:gd name="T87" fmla="*/ 304 h 942"/>
                <a:gd name="T88" fmla="*/ 513 w 640"/>
                <a:gd name="T89" fmla="*/ 285 h 942"/>
                <a:gd name="T90" fmla="*/ 522 w 640"/>
                <a:gd name="T91" fmla="*/ 240 h 942"/>
                <a:gd name="T92" fmla="*/ 476 w 640"/>
                <a:gd name="T93" fmla="*/ 208 h 942"/>
                <a:gd name="T94" fmla="*/ 436 w 640"/>
                <a:gd name="T95" fmla="*/ 199 h 942"/>
                <a:gd name="T96" fmla="*/ 426 w 640"/>
                <a:gd name="T97" fmla="*/ 258 h 942"/>
                <a:gd name="T98" fmla="*/ 399 w 640"/>
                <a:gd name="T99" fmla="*/ 240 h 942"/>
                <a:gd name="T100" fmla="*/ 358 w 640"/>
                <a:gd name="T101" fmla="*/ 204 h 942"/>
                <a:gd name="T102" fmla="*/ 399 w 640"/>
                <a:gd name="T103" fmla="*/ 186 h 942"/>
                <a:gd name="T104" fmla="*/ 417 w 640"/>
                <a:gd name="T105" fmla="*/ 154 h 942"/>
                <a:gd name="T106" fmla="*/ 440 w 640"/>
                <a:gd name="T107" fmla="*/ 127 h 942"/>
                <a:gd name="T108" fmla="*/ 440 w 640"/>
                <a:gd name="T109" fmla="*/ 168 h 942"/>
                <a:gd name="T110" fmla="*/ 499 w 640"/>
                <a:gd name="T111" fmla="*/ 186 h 942"/>
                <a:gd name="T112" fmla="*/ 494 w 640"/>
                <a:gd name="T113" fmla="*/ 136 h 942"/>
                <a:gd name="T114" fmla="*/ 445 w 640"/>
                <a:gd name="T115" fmla="*/ 100 h 942"/>
                <a:gd name="T116" fmla="*/ 449 w 640"/>
                <a:gd name="T117" fmla="*/ 54 h 942"/>
                <a:gd name="T118" fmla="*/ 490 w 640"/>
                <a:gd name="T119" fmla="*/ 27 h 942"/>
                <a:gd name="T120" fmla="*/ 508 w 640"/>
                <a:gd name="T121" fmla="*/ 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0" h="942">
                  <a:moveTo>
                    <a:pt x="440" y="0"/>
                  </a:moveTo>
                  <a:lnTo>
                    <a:pt x="426" y="4"/>
                  </a:lnTo>
                  <a:lnTo>
                    <a:pt x="408" y="9"/>
                  </a:lnTo>
                  <a:lnTo>
                    <a:pt x="390" y="14"/>
                  </a:lnTo>
                  <a:lnTo>
                    <a:pt x="386" y="23"/>
                  </a:lnTo>
                  <a:lnTo>
                    <a:pt x="386" y="23"/>
                  </a:lnTo>
                  <a:lnTo>
                    <a:pt x="381" y="18"/>
                  </a:lnTo>
                  <a:lnTo>
                    <a:pt x="372" y="14"/>
                  </a:lnTo>
                  <a:lnTo>
                    <a:pt x="358" y="27"/>
                  </a:lnTo>
                  <a:lnTo>
                    <a:pt x="368" y="45"/>
                  </a:lnTo>
                  <a:lnTo>
                    <a:pt x="381" y="50"/>
                  </a:lnTo>
                  <a:lnTo>
                    <a:pt x="395" y="50"/>
                  </a:lnTo>
                  <a:lnTo>
                    <a:pt x="408" y="50"/>
                  </a:lnTo>
                  <a:lnTo>
                    <a:pt x="399" y="59"/>
                  </a:lnTo>
                  <a:lnTo>
                    <a:pt x="390" y="68"/>
                  </a:lnTo>
                  <a:lnTo>
                    <a:pt x="381" y="68"/>
                  </a:lnTo>
                  <a:lnTo>
                    <a:pt x="372" y="63"/>
                  </a:lnTo>
                  <a:lnTo>
                    <a:pt x="372" y="72"/>
                  </a:lnTo>
                  <a:lnTo>
                    <a:pt x="377" y="81"/>
                  </a:lnTo>
                  <a:lnTo>
                    <a:pt x="372" y="86"/>
                  </a:lnTo>
                  <a:lnTo>
                    <a:pt x="368" y="91"/>
                  </a:lnTo>
                  <a:lnTo>
                    <a:pt x="363" y="95"/>
                  </a:lnTo>
                  <a:lnTo>
                    <a:pt x="354" y="100"/>
                  </a:lnTo>
                  <a:lnTo>
                    <a:pt x="349" y="95"/>
                  </a:lnTo>
                  <a:lnTo>
                    <a:pt x="345" y="91"/>
                  </a:lnTo>
                  <a:lnTo>
                    <a:pt x="336" y="95"/>
                  </a:lnTo>
                  <a:lnTo>
                    <a:pt x="327" y="95"/>
                  </a:lnTo>
                  <a:lnTo>
                    <a:pt x="336" y="104"/>
                  </a:lnTo>
                  <a:lnTo>
                    <a:pt x="345" y="109"/>
                  </a:lnTo>
                  <a:lnTo>
                    <a:pt x="354" y="113"/>
                  </a:lnTo>
                  <a:lnTo>
                    <a:pt x="358" y="113"/>
                  </a:lnTo>
                  <a:lnTo>
                    <a:pt x="358" y="118"/>
                  </a:lnTo>
                  <a:lnTo>
                    <a:pt x="363" y="131"/>
                  </a:lnTo>
                  <a:lnTo>
                    <a:pt x="368" y="136"/>
                  </a:lnTo>
                  <a:lnTo>
                    <a:pt x="363" y="136"/>
                  </a:lnTo>
                  <a:lnTo>
                    <a:pt x="358" y="131"/>
                  </a:lnTo>
                  <a:lnTo>
                    <a:pt x="358" y="127"/>
                  </a:lnTo>
                  <a:lnTo>
                    <a:pt x="354" y="127"/>
                  </a:lnTo>
                  <a:lnTo>
                    <a:pt x="345" y="136"/>
                  </a:lnTo>
                  <a:lnTo>
                    <a:pt x="340" y="140"/>
                  </a:lnTo>
                  <a:lnTo>
                    <a:pt x="336" y="140"/>
                  </a:lnTo>
                  <a:lnTo>
                    <a:pt x="331" y="136"/>
                  </a:lnTo>
                  <a:lnTo>
                    <a:pt x="331" y="127"/>
                  </a:lnTo>
                  <a:lnTo>
                    <a:pt x="331" y="118"/>
                  </a:lnTo>
                  <a:lnTo>
                    <a:pt x="327" y="109"/>
                  </a:lnTo>
                  <a:lnTo>
                    <a:pt x="322" y="104"/>
                  </a:lnTo>
                  <a:lnTo>
                    <a:pt x="318" y="95"/>
                  </a:lnTo>
                  <a:lnTo>
                    <a:pt x="313" y="91"/>
                  </a:lnTo>
                  <a:lnTo>
                    <a:pt x="309" y="95"/>
                  </a:lnTo>
                  <a:lnTo>
                    <a:pt x="300" y="95"/>
                  </a:lnTo>
                  <a:lnTo>
                    <a:pt x="286" y="95"/>
                  </a:lnTo>
                  <a:lnTo>
                    <a:pt x="268" y="91"/>
                  </a:lnTo>
                  <a:lnTo>
                    <a:pt x="263" y="86"/>
                  </a:lnTo>
                  <a:lnTo>
                    <a:pt x="254" y="81"/>
                  </a:lnTo>
                  <a:lnTo>
                    <a:pt x="241" y="81"/>
                  </a:lnTo>
                  <a:lnTo>
                    <a:pt x="232" y="86"/>
                  </a:lnTo>
                  <a:lnTo>
                    <a:pt x="222" y="91"/>
                  </a:lnTo>
                  <a:lnTo>
                    <a:pt x="218" y="100"/>
                  </a:lnTo>
                  <a:lnTo>
                    <a:pt x="222" y="104"/>
                  </a:lnTo>
                  <a:lnTo>
                    <a:pt x="236" y="109"/>
                  </a:lnTo>
                  <a:lnTo>
                    <a:pt x="245" y="109"/>
                  </a:lnTo>
                  <a:lnTo>
                    <a:pt x="245" y="104"/>
                  </a:lnTo>
                  <a:lnTo>
                    <a:pt x="245" y="100"/>
                  </a:lnTo>
                  <a:lnTo>
                    <a:pt x="250" y="104"/>
                  </a:lnTo>
                  <a:lnTo>
                    <a:pt x="254" y="113"/>
                  </a:lnTo>
                  <a:lnTo>
                    <a:pt x="263" y="113"/>
                  </a:lnTo>
                  <a:lnTo>
                    <a:pt x="268" y="113"/>
                  </a:lnTo>
                  <a:lnTo>
                    <a:pt x="263" y="122"/>
                  </a:lnTo>
                  <a:lnTo>
                    <a:pt x="254" y="127"/>
                  </a:lnTo>
                  <a:lnTo>
                    <a:pt x="245" y="127"/>
                  </a:lnTo>
                  <a:lnTo>
                    <a:pt x="232" y="122"/>
                  </a:lnTo>
                  <a:lnTo>
                    <a:pt x="218" y="118"/>
                  </a:lnTo>
                  <a:lnTo>
                    <a:pt x="209" y="118"/>
                  </a:lnTo>
                  <a:lnTo>
                    <a:pt x="200" y="122"/>
                  </a:lnTo>
                  <a:lnTo>
                    <a:pt x="195" y="127"/>
                  </a:lnTo>
                  <a:lnTo>
                    <a:pt x="191" y="122"/>
                  </a:lnTo>
                  <a:lnTo>
                    <a:pt x="182" y="127"/>
                  </a:lnTo>
                  <a:lnTo>
                    <a:pt x="168" y="127"/>
                  </a:lnTo>
                  <a:lnTo>
                    <a:pt x="150" y="122"/>
                  </a:lnTo>
                  <a:lnTo>
                    <a:pt x="123" y="113"/>
                  </a:lnTo>
                  <a:lnTo>
                    <a:pt x="82" y="113"/>
                  </a:lnTo>
                  <a:lnTo>
                    <a:pt x="59" y="113"/>
                  </a:lnTo>
                  <a:lnTo>
                    <a:pt x="46" y="113"/>
                  </a:lnTo>
                  <a:lnTo>
                    <a:pt x="37" y="118"/>
                  </a:lnTo>
                  <a:lnTo>
                    <a:pt x="32" y="122"/>
                  </a:lnTo>
                  <a:lnTo>
                    <a:pt x="27" y="131"/>
                  </a:lnTo>
                  <a:lnTo>
                    <a:pt x="23" y="140"/>
                  </a:lnTo>
                  <a:lnTo>
                    <a:pt x="23" y="149"/>
                  </a:lnTo>
                  <a:lnTo>
                    <a:pt x="14" y="149"/>
                  </a:lnTo>
                  <a:lnTo>
                    <a:pt x="5" y="149"/>
                  </a:lnTo>
                  <a:lnTo>
                    <a:pt x="0" y="149"/>
                  </a:lnTo>
                  <a:lnTo>
                    <a:pt x="9" y="159"/>
                  </a:lnTo>
                  <a:lnTo>
                    <a:pt x="14" y="163"/>
                  </a:lnTo>
                  <a:lnTo>
                    <a:pt x="23" y="168"/>
                  </a:lnTo>
                  <a:lnTo>
                    <a:pt x="32" y="168"/>
                  </a:lnTo>
                  <a:lnTo>
                    <a:pt x="23" y="177"/>
                  </a:lnTo>
                  <a:lnTo>
                    <a:pt x="18" y="181"/>
                  </a:lnTo>
                  <a:lnTo>
                    <a:pt x="14" y="186"/>
                  </a:lnTo>
                  <a:lnTo>
                    <a:pt x="18" y="195"/>
                  </a:lnTo>
                  <a:lnTo>
                    <a:pt x="32" y="199"/>
                  </a:lnTo>
                  <a:lnTo>
                    <a:pt x="41" y="208"/>
                  </a:lnTo>
                  <a:lnTo>
                    <a:pt x="46" y="213"/>
                  </a:lnTo>
                  <a:lnTo>
                    <a:pt x="46" y="217"/>
                  </a:lnTo>
                  <a:lnTo>
                    <a:pt x="41" y="222"/>
                  </a:lnTo>
                  <a:lnTo>
                    <a:pt x="37" y="231"/>
                  </a:lnTo>
                  <a:lnTo>
                    <a:pt x="37" y="236"/>
                  </a:lnTo>
                  <a:lnTo>
                    <a:pt x="41" y="240"/>
                  </a:lnTo>
                  <a:lnTo>
                    <a:pt x="41" y="236"/>
                  </a:lnTo>
                  <a:lnTo>
                    <a:pt x="46" y="231"/>
                  </a:lnTo>
                  <a:lnTo>
                    <a:pt x="50" y="231"/>
                  </a:lnTo>
                  <a:lnTo>
                    <a:pt x="55" y="231"/>
                  </a:lnTo>
                  <a:lnTo>
                    <a:pt x="59" y="226"/>
                  </a:lnTo>
                  <a:lnTo>
                    <a:pt x="64" y="222"/>
                  </a:lnTo>
                  <a:lnTo>
                    <a:pt x="64" y="226"/>
                  </a:lnTo>
                  <a:lnTo>
                    <a:pt x="68" y="231"/>
                  </a:lnTo>
                  <a:lnTo>
                    <a:pt x="73" y="231"/>
                  </a:lnTo>
                  <a:lnTo>
                    <a:pt x="77" y="231"/>
                  </a:lnTo>
                  <a:lnTo>
                    <a:pt x="77" y="222"/>
                  </a:lnTo>
                  <a:lnTo>
                    <a:pt x="77" y="208"/>
                  </a:lnTo>
                  <a:lnTo>
                    <a:pt x="77" y="204"/>
                  </a:lnTo>
                  <a:lnTo>
                    <a:pt x="86" y="199"/>
                  </a:lnTo>
                  <a:lnTo>
                    <a:pt x="100" y="199"/>
                  </a:lnTo>
                  <a:lnTo>
                    <a:pt x="123" y="199"/>
                  </a:lnTo>
                  <a:lnTo>
                    <a:pt x="136" y="208"/>
                  </a:lnTo>
                  <a:lnTo>
                    <a:pt x="145" y="213"/>
                  </a:lnTo>
                  <a:lnTo>
                    <a:pt x="154" y="217"/>
                  </a:lnTo>
                  <a:lnTo>
                    <a:pt x="159" y="217"/>
                  </a:lnTo>
                  <a:lnTo>
                    <a:pt x="164" y="226"/>
                  </a:lnTo>
                  <a:lnTo>
                    <a:pt x="168" y="231"/>
                  </a:lnTo>
                  <a:lnTo>
                    <a:pt x="173" y="236"/>
                  </a:lnTo>
                  <a:lnTo>
                    <a:pt x="186" y="249"/>
                  </a:lnTo>
                  <a:lnTo>
                    <a:pt x="195" y="267"/>
                  </a:lnTo>
                  <a:lnTo>
                    <a:pt x="204" y="285"/>
                  </a:lnTo>
                  <a:lnTo>
                    <a:pt x="209" y="290"/>
                  </a:lnTo>
                  <a:lnTo>
                    <a:pt x="218" y="294"/>
                  </a:lnTo>
                  <a:lnTo>
                    <a:pt x="222" y="294"/>
                  </a:lnTo>
                  <a:lnTo>
                    <a:pt x="222" y="299"/>
                  </a:lnTo>
                  <a:lnTo>
                    <a:pt x="222" y="313"/>
                  </a:lnTo>
                  <a:lnTo>
                    <a:pt x="227" y="331"/>
                  </a:lnTo>
                  <a:lnTo>
                    <a:pt x="227" y="349"/>
                  </a:lnTo>
                  <a:lnTo>
                    <a:pt x="227" y="362"/>
                  </a:lnTo>
                  <a:lnTo>
                    <a:pt x="232" y="376"/>
                  </a:lnTo>
                  <a:lnTo>
                    <a:pt x="245" y="390"/>
                  </a:lnTo>
                  <a:lnTo>
                    <a:pt x="259" y="417"/>
                  </a:lnTo>
                  <a:lnTo>
                    <a:pt x="272" y="435"/>
                  </a:lnTo>
                  <a:lnTo>
                    <a:pt x="281" y="449"/>
                  </a:lnTo>
                  <a:lnTo>
                    <a:pt x="286" y="453"/>
                  </a:lnTo>
                  <a:lnTo>
                    <a:pt x="290" y="453"/>
                  </a:lnTo>
                  <a:lnTo>
                    <a:pt x="290" y="439"/>
                  </a:lnTo>
                  <a:lnTo>
                    <a:pt x="286" y="430"/>
                  </a:lnTo>
                  <a:lnTo>
                    <a:pt x="295" y="435"/>
                  </a:lnTo>
                  <a:lnTo>
                    <a:pt x="300" y="444"/>
                  </a:lnTo>
                  <a:lnTo>
                    <a:pt x="304" y="453"/>
                  </a:lnTo>
                  <a:lnTo>
                    <a:pt x="309" y="462"/>
                  </a:lnTo>
                  <a:lnTo>
                    <a:pt x="309" y="471"/>
                  </a:lnTo>
                  <a:lnTo>
                    <a:pt x="313" y="476"/>
                  </a:lnTo>
                  <a:lnTo>
                    <a:pt x="318" y="480"/>
                  </a:lnTo>
                  <a:lnTo>
                    <a:pt x="322" y="485"/>
                  </a:lnTo>
                  <a:lnTo>
                    <a:pt x="322" y="494"/>
                  </a:lnTo>
                  <a:lnTo>
                    <a:pt x="327" y="498"/>
                  </a:lnTo>
                  <a:lnTo>
                    <a:pt x="336" y="498"/>
                  </a:lnTo>
                  <a:lnTo>
                    <a:pt x="349" y="503"/>
                  </a:lnTo>
                  <a:lnTo>
                    <a:pt x="358" y="507"/>
                  </a:lnTo>
                  <a:lnTo>
                    <a:pt x="368" y="512"/>
                  </a:lnTo>
                  <a:lnTo>
                    <a:pt x="372" y="512"/>
                  </a:lnTo>
                  <a:lnTo>
                    <a:pt x="381" y="517"/>
                  </a:lnTo>
                  <a:lnTo>
                    <a:pt x="381" y="521"/>
                  </a:lnTo>
                  <a:lnTo>
                    <a:pt x="386" y="535"/>
                  </a:lnTo>
                  <a:lnTo>
                    <a:pt x="404" y="539"/>
                  </a:lnTo>
                  <a:lnTo>
                    <a:pt x="417" y="548"/>
                  </a:lnTo>
                  <a:lnTo>
                    <a:pt x="417" y="553"/>
                  </a:lnTo>
                  <a:lnTo>
                    <a:pt x="417" y="566"/>
                  </a:lnTo>
                  <a:lnTo>
                    <a:pt x="417" y="584"/>
                  </a:lnTo>
                  <a:lnTo>
                    <a:pt x="413" y="594"/>
                  </a:lnTo>
                  <a:lnTo>
                    <a:pt x="408" y="598"/>
                  </a:lnTo>
                  <a:lnTo>
                    <a:pt x="408" y="612"/>
                  </a:lnTo>
                  <a:lnTo>
                    <a:pt x="413" y="634"/>
                  </a:lnTo>
                  <a:lnTo>
                    <a:pt x="426" y="666"/>
                  </a:lnTo>
                  <a:lnTo>
                    <a:pt x="440" y="689"/>
                  </a:lnTo>
                  <a:lnTo>
                    <a:pt x="445" y="702"/>
                  </a:lnTo>
                  <a:lnTo>
                    <a:pt x="445" y="720"/>
                  </a:lnTo>
                  <a:lnTo>
                    <a:pt x="449" y="743"/>
                  </a:lnTo>
                  <a:lnTo>
                    <a:pt x="445" y="761"/>
                  </a:lnTo>
                  <a:lnTo>
                    <a:pt x="445" y="775"/>
                  </a:lnTo>
                  <a:lnTo>
                    <a:pt x="436" y="797"/>
                  </a:lnTo>
                  <a:lnTo>
                    <a:pt x="431" y="811"/>
                  </a:lnTo>
                  <a:lnTo>
                    <a:pt x="431" y="820"/>
                  </a:lnTo>
                  <a:lnTo>
                    <a:pt x="431" y="838"/>
                  </a:lnTo>
                  <a:lnTo>
                    <a:pt x="431" y="856"/>
                  </a:lnTo>
                  <a:lnTo>
                    <a:pt x="431" y="874"/>
                  </a:lnTo>
                  <a:lnTo>
                    <a:pt x="431" y="888"/>
                  </a:lnTo>
                  <a:lnTo>
                    <a:pt x="431" y="911"/>
                  </a:lnTo>
                  <a:lnTo>
                    <a:pt x="436" y="924"/>
                  </a:lnTo>
                  <a:lnTo>
                    <a:pt x="445" y="929"/>
                  </a:lnTo>
                  <a:lnTo>
                    <a:pt x="449" y="933"/>
                  </a:lnTo>
                  <a:lnTo>
                    <a:pt x="454" y="938"/>
                  </a:lnTo>
                  <a:lnTo>
                    <a:pt x="458" y="938"/>
                  </a:lnTo>
                  <a:lnTo>
                    <a:pt x="463" y="942"/>
                  </a:lnTo>
                  <a:lnTo>
                    <a:pt x="472" y="942"/>
                  </a:lnTo>
                  <a:lnTo>
                    <a:pt x="476" y="938"/>
                  </a:lnTo>
                  <a:lnTo>
                    <a:pt x="476" y="933"/>
                  </a:lnTo>
                  <a:lnTo>
                    <a:pt x="472" y="929"/>
                  </a:lnTo>
                  <a:lnTo>
                    <a:pt x="467" y="924"/>
                  </a:lnTo>
                  <a:lnTo>
                    <a:pt x="458" y="920"/>
                  </a:lnTo>
                  <a:lnTo>
                    <a:pt x="454" y="915"/>
                  </a:lnTo>
                  <a:lnTo>
                    <a:pt x="463" y="902"/>
                  </a:lnTo>
                  <a:lnTo>
                    <a:pt x="472" y="893"/>
                  </a:lnTo>
                  <a:lnTo>
                    <a:pt x="476" y="879"/>
                  </a:lnTo>
                  <a:lnTo>
                    <a:pt x="481" y="847"/>
                  </a:lnTo>
                  <a:lnTo>
                    <a:pt x="485" y="838"/>
                  </a:lnTo>
                  <a:lnTo>
                    <a:pt x="499" y="829"/>
                  </a:lnTo>
                  <a:lnTo>
                    <a:pt x="513" y="820"/>
                  </a:lnTo>
                  <a:lnTo>
                    <a:pt x="517" y="811"/>
                  </a:lnTo>
                  <a:lnTo>
                    <a:pt x="517" y="807"/>
                  </a:lnTo>
                  <a:lnTo>
                    <a:pt x="522" y="802"/>
                  </a:lnTo>
                  <a:lnTo>
                    <a:pt x="531" y="797"/>
                  </a:lnTo>
                  <a:lnTo>
                    <a:pt x="544" y="788"/>
                  </a:lnTo>
                  <a:lnTo>
                    <a:pt x="553" y="775"/>
                  </a:lnTo>
                  <a:lnTo>
                    <a:pt x="558" y="761"/>
                  </a:lnTo>
                  <a:lnTo>
                    <a:pt x="562" y="748"/>
                  </a:lnTo>
                  <a:lnTo>
                    <a:pt x="572" y="739"/>
                  </a:lnTo>
                  <a:lnTo>
                    <a:pt x="581" y="729"/>
                  </a:lnTo>
                  <a:lnTo>
                    <a:pt x="590" y="725"/>
                  </a:lnTo>
                  <a:lnTo>
                    <a:pt x="599" y="720"/>
                  </a:lnTo>
                  <a:lnTo>
                    <a:pt x="599" y="707"/>
                  </a:lnTo>
                  <a:lnTo>
                    <a:pt x="603" y="698"/>
                  </a:lnTo>
                  <a:lnTo>
                    <a:pt x="612" y="689"/>
                  </a:lnTo>
                  <a:lnTo>
                    <a:pt x="617" y="684"/>
                  </a:lnTo>
                  <a:lnTo>
                    <a:pt x="617" y="675"/>
                  </a:lnTo>
                  <a:lnTo>
                    <a:pt x="621" y="666"/>
                  </a:lnTo>
                  <a:lnTo>
                    <a:pt x="630" y="652"/>
                  </a:lnTo>
                  <a:lnTo>
                    <a:pt x="635" y="639"/>
                  </a:lnTo>
                  <a:lnTo>
                    <a:pt x="640" y="630"/>
                  </a:lnTo>
                  <a:lnTo>
                    <a:pt x="635" y="621"/>
                  </a:lnTo>
                  <a:lnTo>
                    <a:pt x="630" y="621"/>
                  </a:lnTo>
                  <a:lnTo>
                    <a:pt x="621" y="621"/>
                  </a:lnTo>
                  <a:lnTo>
                    <a:pt x="617" y="616"/>
                  </a:lnTo>
                  <a:lnTo>
                    <a:pt x="612" y="612"/>
                  </a:lnTo>
                  <a:lnTo>
                    <a:pt x="594" y="603"/>
                  </a:lnTo>
                  <a:lnTo>
                    <a:pt x="581" y="598"/>
                  </a:lnTo>
                  <a:lnTo>
                    <a:pt x="567" y="594"/>
                  </a:lnTo>
                  <a:lnTo>
                    <a:pt x="558" y="594"/>
                  </a:lnTo>
                  <a:lnTo>
                    <a:pt x="558" y="584"/>
                  </a:lnTo>
                  <a:lnTo>
                    <a:pt x="553" y="566"/>
                  </a:lnTo>
                  <a:lnTo>
                    <a:pt x="544" y="557"/>
                  </a:lnTo>
                  <a:lnTo>
                    <a:pt x="535" y="557"/>
                  </a:lnTo>
                  <a:lnTo>
                    <a:pt x="526" y="548"/>
                  </a:lnTo>
                  <a:lnTo>
                    <a:pt x="522" y="544"/>
                  </a:lnTo>
                  <a:lnTo>
                    <a:pt x="517" y="535"/>
                  </a:lnTo>
                  <a:lnTo>
                    <a:pt x="508" y="530"/>
                  </a:lnTo>
                  <a:lnTo>
                    <a:pt x="499" y="526"/>
                  </a:lnTo>
                  <a:lnTo>
                    <a:pt x="494" y="530"/>
                  </a:lnTo>
                  <a:lnTo>
                    <a:pt x="485" y="530"/>
                  </a:lnTo>
                  <a:lnTo>
                    <a:pt x="476" y="526"/>
                  </a:lnTo>
                  <a:lnTo>
                    <a:pt x="454" y="517"/>
                  </a:lnTo>
                  <a:lnTo>
                    <a:pt x="440" y="526"/>
                  </a:lnTo>
                  <a:lnTo>
                    <a:pt x="431" y="530"/>
                  </a:lnTo>
                  <a:lnTo>
                    <a:pt x="417" y="535"/>
                  </a:lnTo>
                  <a:lnTo>
                    <a:pt x="408" y="535"/>
                  </a:lnTo>
                  <a:lnTo>
                    <a:pt x="404" y="535"/>
                  </a:lnTo>
                  <a:lnTo>
                    <a:pt x="404" y="530"/>
                  </a:lnTo>
                  <a:lnTo>
                    <a:pt x="404" y="517"/>
                  </a:lnTo>
                  <a:lnTo>
                    <a:pt x="404" y="503"/>
                  </a:lnTo>
                  <a:lnTo>
                    <a:pt x="404" y="498"/>
                  </a:lnTo>
                  <a:lnTo>
                    <a:pt x="399" y="489"/>
                  </a:lnTo>
                  <a:lnTo>
                    <a:pt x="399" y="480"/>
                  </a:lnTo>
                  <a:lnTo>
                    <a:pt x="399" y="471"/>
                  </a:lnTo>
                  <a:lnTo>
                    <a:pt x="399" y="462"/>
                  </a:lnTo>
                  <a:lnTo>
                    <a:pt x="395" y="462"/>
                  </a:lnTo>
                  <a:lnTo>
                    <a:pt x="386" y="467"/>
                  </a:lnTo>
                  <a:lnTo>
                    <a:pt x="381" y="476"/>
                  </a:lnTo>
                  <a:lnTo>
                    <a:pt x="377" y="480"/>
                  </a:lnTo>
                  <a:lnTo>
                    <a:pt x="372" y="485"/>
                  </a:lnTo>
                  <a:lnTo>
                    <a:pt x="358" y="476"/>
                  </a:lnTo>
                  <a:lnTo>
                    <a:pt x="349" y="467"/>
                  </a:lnTo>
                  <a:lnTo>
                    <a:pt x="349" y="449"/>
                  </a:lnTo>
                  <a:lnTo>
                    <a:pt x="349" y="435"/>
                  </a:lnTo>
                  <a:lnTo>
                    <a:pt x="354" y="426"/>
                  </a:lnTo>
                  <a:lnTo>
                    <a:pt x="368" y="421"/>
                  </a:lnTo>
                  <a:lnTo>
                    <a:pt x="390" y="421"/>
                  </a:lnTo>
                  <a:lnTo>
                    <a:pt x="399" y="417"/>
                  </a:lnTo>
                  <a:lnTo>
                    <a:pt x="404" y="421"/>
                  </a:lnTo>
                  <a:lnTo>
                    <a:pt x="413" y="430"/>
                  </a:lnTo>
                  <a:lnTo>
                    <a:pt x="422" y="439"/>
                  </a:lnTo>
                  <a:lnTo>
                    <a:pt x="426" y="444"/>
                  </a:lnTo>
                  <a:lnTo>
                    <a:pt x="436" y="444"/>
                  </a:lnTo>
                  <a:lnTo>
                    <a:pt x="436" y="430"/>
                  </a:lnTo>
                  <a:lnTo>
                    <a:pt x="436" y="412"/>
                  </a:lnTo>
                  <a:lnTo>
                    <a:pt x="436" y="403"/>
                  </a:lnTo>
                  <a:lnTo>
                    <a:pt x="445" y="390"/>
                  </a:lnTo>
                  <a:lnTo>
                    <a:pt x="454" y="381"/>
                  </a:lnTo>
                  <a:lnTo>
                    <a:pt x="454" y="376"/>
                  </a:lnTo>
                  <a:lnTo>
                    <a:pt x="454" y="367"/>
                  </a:lnTo>
                  <a:lnTo>
                    <a:pt x="458" y="362"/>
                  </a:lnTo>
                  <a:lnTo>
                    <a:pt x="463" y="353"/>
                  </a:lnTo>
                  <a:lnTo>
                    <a:pt x="467" y="344"/>
                  </a:lnTo>
                  <a:lnTo>
                    <a:pt x="472" y="340"/>
                  </a:lnTo>
                  <a:lnTo>
                    <a:pt x="490" y="340"/>
                  </a:lnTo>
                  <a:lnTo>
                    <a:pt x="499" y="340"/>
                  </a:lnTo>
                  <a:lnTo>
                    <a:pt x="499" y="335"/>
                  </a:lnTo>
                  <a:lnTo>
                    <a:pt x="499" y="326"/>
                  </a:lnTo>
                  <a:lnTo>
                    <a:pt x="504" y="326"/>
                  </a:lnTo>
                  <a:lnTo>
                    <a:pt x="517" y="326"/>
                  </a:lnTo>
                  <a:lnTo>
                    <a:pt x="522" y="317"/>
                  </a:lnTo>
                  <a:lnTo>
                    <a:pt x="526" y="313"/>
                  </a:lnTo>
                  <a:lnTo>
                    <a:pt x="522" y="308"/>
                  </a:lnTo>
                  <a:lnTo>
                    <a:pt x="513" y="304"/>
                  </a:lnTo>
                  <a:lnTo>
                    <a:pt x="508" y="304"/>
                  </a:lnTo>
                  <a:lnTo>
                    <a:pt x="508" y="294"/>
                  </a:lnTo>
                  <a:lnTo>
                    <a:pt x="508" y="290"/>
                  </a:lnTo>
                  <a:lnTo>
                    <a:pt x="499" y="294"/>
                  </a:lnTo>
                  <a:lnTo>
                    <a:pt x="490" y="294"/>
                  </a:lnTo>
                  <a:lnTo>
                    <a:pt x="494" y="290"/>
                  </a:lnTo>
                  <a:lnTo>
                    <a:pt x="504" y="285"/>
                  </a:lnTo>
                  <a:lnTo>
                    <a:pt x="513" y="285"/>
                  </a:lnTo>
                  <a:lnTo>
                    <a:pt x="522" y="285"/>
                  </a:lnTo>
                  <a:lnTo>
                    <a:pt x="535" y="276"/>
                  </a:lnTo>
                  <a:lnTo>
                    <a:pt x="540" y="272"/>
                  </a:lnTo>
                  <a:lnTo>
                    <a:pt x="544" y="263"/>
                  </a:lnTo>
                  <a:lnTo>
                    <a:pt x="540" y="258"/>
                  </a:lnTo>
                  <a:lnTo>
                    <a:pt x="531" y="249"/>
                  </a:lnTo>
                  <a:lnTo>
                    <a:pt x="522" y="240"/>
                  </a:lnTo>
                  <a:lnTo>
                    <a:pt x="513" y="226"/>
                  </a:lnTo>
                  <a:lnTo>
                    <a:pt x="508" y="213"/>
                  </a:lnTo>
                  <a:lnTo>
                    <a:pt x="499" y="208"/>
                  </a:lnTo>
                  <a:lnTo>
                    <a:pt x="494" y="208"/>
                  </a:lnTo>
                  <a:lnTo>
                    <a:pt x="485" y="213"/>
                  </a:lnTo>
                  <a:lnTo>
                    <a:pt x="481" y="217"/>
                  </a:lnTo>
                  <a:lnTo>
                    <a:pt x="476" y="208"/>
                  </a:lnTo>
                  <a:lnTo>
                    <a:pt x="472" y="199"/>
                  </a:lnTo>
                  <a:lnTo>
                    <a:pt x="463" y="195"/>
                  </a:lnTo>
                  <a:lnTo>
                    <a:pt x="454" y="195"/>
                  </a:lnTo>
                  <a:lnTo>
                    <a:pt x="449" y="190"/>
                  </a:lnTo>
                  <a:lnTo>
                    <a:pt x="445" y="186"/>
                  </a:lnTo>
                  <a:lnTo>
                    <a:pt x="440" y="190"/>
                  </a:lnTo>
                  <a:lnTo>
                    <a:pt x="436" y="199"/>
                  </a:lnTo>
                  <a:lnTo>
                    <a:pt x="431" y="208"/>
                  </a:lnTo>
                  <a:lnTo>
                    <a:pt x="431" y="222"/>
                  </a:lnTo>
                  <a:lnTo>
                    <a:pt x="436" y="226"/>
                  </a:lnTo>
                  <a:lnTo>
                    <a:pt x="440" y="231"/>
                  </a:lnTo>
                  <a:lnTo>
                    <a:pt x="436" y="245"/>
                  </a:lnTo>
                  <a:lnTo>
                    <a:pt x="431" y="254"/>
                  </a:lnTo>
                  <a:lnTo>
                    <a:pt x="426" y="258"/>
                  </a:lnTo>
                  <a:lnTo>
                    <a:pt x="426" y="267"/>
                  </a:lnTo>
                  <a:lnTo>
                    <a:pt x="422" y="267"/>
                  </a:lnTo>
                  <a:lnTo>
                    <a:pt x="417" y="263"/>
                  </a:lnTo>
                  <a:lnTo>
                    <a:pt x="417" y="258"/>
                  </a:lnTo>
                  <a:lnTo>
                    <a:pt x="413" y="249"/>
                  </a:lnTo>
                  <a:lnTo>
                    <a:pt x="408" y="245"/>
                  </a:lnTo>
                  <a:lnTo>
                    <a:pt x="399" y="240"/>
                  </a:lnTo>
                  <a:lnTo>
                    <a:pt x="390" y="236"/>
                  </a:lnTo>
                  <a:lnTo>
                    <a:pt x="386" y="231"/>
                  </a:lnTo>
                  <a:lnTo>
                    <a:pt x="377" y="226"/>
                  </a:lnTo>
                  <a:lnTo>
                    <a:pt x="368" y="226"/>
                  </a:lnTo>
                  <a:lnTo>
                    <a:pt x="358" y="217"/>
                  </a:lnTo>
                  <a:lnTo>
                    <a:pt x="358" y="213"/>
                  </a:lnTo>
                  <a:lnTo>
                    <a:pt x="358" y="204"/>
                  </a:lnTo>
                  <a:lnTo>
                    <a:pt x="372" y="186"/>
                  </a:lnTo>
                  <a:lnTo>
                    <a:pt x="381" y="181"/>
                  </a:lnTo>
                  <a:lnTo>
                    <a:pt x="386" y="177"/>
                  </a:lnTo>
                  <a:lnTo>
                    <a:pt x="390" y="172"/>
                  </a:lnTo>
                  <a:lnTo>
                    <a:pt x="390" y="172"/>
                  </a:lnTo>
                  <a:lnTo>
                    <a:pt x="395" y="177"/>
                  </a:lnTo>
                  <a:lnTo>
                    <a:pt x="399" y="186"/>
                  </a:lnTo>
                  <a:lnTo>
                    <a:pt x="413" y="186"/>
                  </a:lnTo>
                  <a:lnTo>
                    <a:pt x="422" y="181"/>
                  </a:lnTo>
                  <a:lnTo>
                    <a:pt x="426" y="177"/>
                  </a:lnTo>
                  <a:lnTo>
                    <a:pt x="426" y="177"/>
                  </a:lnTo>
                  <a:lnTo>
                    <a:pt x="422" y="172"/>
                  </a:lnTo>
                  <a:lnTo>
                    <a:pt x="413" y="163"/>
                  </a:lnTo>
                  <a:lnTo>
                    <a:pt x="417" y="154"/>
                  </a:lnTo>
                  <a:lnTo>
                    <a:pt x="422" y="145"/>
                  </a:lnTo>
                  <a:lnTo>
                    <a:pt x="431" y="140"/>
                  </a:lnTo>
                  <a:lnTo>
                    <a:pt x="431" y="136"/>
                  </a:lnTo>
                  <a:lnTo>
                    <a:pt x="426" y="131"/>
                  </a:lnTo>
                  <a:lnTo>
                    <a:pt x="422" y="122"/>
                  </a:lnTo>
                  <a:lnTo>
                    <a:pt x="431" y="122"/>
                  </a:lnTo>
                  <a:lnTo>
                    <a:pt x="440" y="127"/>
                  </a:lnTo>
                  <a:lnTo>
                    <a:pt x="449" y="131"/>
                  </a:lnTo>
                  <a:lnTo>
                    <a:pt x="458" y="136"/>
                  </a:lnTo>
                  <a:lnTo>
                    <a:pt x="458" y="145"/>
                  </a:lnTo>
                  <a:lnTo>
                    <a:pt x="454" y="154"/>
                  </a:lnTo>
                  <a:lnTo>
                    <a:pt x="454" y="159"/>
                  </a:lnTo>
                  <a:lnTo>
                    <a:pt x="445" y="163"/>
                  </a:lnTo>
                  <a:lnTo>
                    <a:pt x="440" y="168"/>
                  </a:lnTo>
                  <a:lnTo>
                    <a:pt x="445" y="172"/>
                  </a:lnTo>
                  <a:lnTo>
                    <a:pt x="454" y="177"/>
                  </a:lnTo>
                  <a:lnTo>
                    <a:pt x="467" y="186"/>
                  </a:lnTo>
                  <a:lnTo>
                    <a:pt x="481" y="195"/>
                  </a:lnTo>
                  <a:lnTo>
                    <a:pt x="485" y="195"/>
                  </a:lnTo>
                  <a:lnTo>
                    <a:pt x="494" y="190"/>
                  </a:lnTo>
                  <a:lnTo>
                    <a:pt x="499" y="186"/>
                  </a:lnTo>
                  <a:lnTo>
                    <a:pt x="508" y="177"/>
                  </a:lnTo>
                  <a:lnTo>
                    <a:pt x="513" y="163"/>
                  </a:lnTo>
                  <a:lnTo>
                    <a:pt x="517" y="154"/>
                  </a:lnTo>
                  <a:lnTo>
                    <a:pt x="513" y="149"/>
                  </a:lnTo>
                  <a:lnTo>
                    <a:pt x="504" y="145"/>
                  </a:lnTo>
                  <a:lnTo>
                    <a:pt x="494" y="145"/>
                  </a:lnTo>
                  <a:lnTo>
                    <a:pt x="494" y="136"/>
                  </a:lnTo>
                  <a:lnTo>
                    <a:pt x="494" y="127"/>
                  </a:lnTo>
                  <a:lnTo>
                    <a:pt x="490" y="118"/>
                  </a:lnTo>
                  <a:lnTo>
                    <a:pt x="485" y="113"/>
                  </a:lnTo>
                  <a:lnTo>
                    <a:pt x="476" y="109"/>
                  </a:lnTo>
                  <a:lnTo>
                    <a:pt x="467" y="109"/>
                  </a:lnTo>
                  <a:lnTo>
                    <a:pt x="454" y="104"/>
                  </a:lnTo>
                  <a:lnTo>
                    <a:pt x="445" y="100"/>
                  </a:lnTo>
                  <a:lnTo>
                    <a:pt x="436" y="95"/>
                  </a:lnTo>
                  <a:lnTo>
                    <a:pt x="426" y="95"/>
                  </a:lnTo>
                  <a:lnTo>
                    <a:pt x="431" y="91"/>
                  </a:lnTo>
                  <a:lnTo>
                    <a:pt x="436" y="81"/>
                  </a:lnTo>
                  <a:lnTo>
                    <a:pt x="436" y="72"/>
                  </a:lnTo>
                  <a:lnTo>
                    <a:pt x="440" y="59"/>
                  </a:lnTo>
                  <a:lnTo>
                    <a:pt x="449" y="54"/>
                  </a:lnTo>
                  <a:lnTo>
                    <a:pt x="454" y="54"/>
                  </a:lnTo>
                  <a:lnTo>
                    <a:pt x="458" y="45"/>
                  </a:lnTo>
                  <a:lnTo>
                    <a:pt x="463" y="36"/>
                  </a:lnTo>
                  <a:lnTo>
                    <a:pt x="472" y="36"/>
                  </a:lnTo>
                  <a:lnTo>
                    <a:pt x="481" y="36"/>
                  </a:lnTo>
                  <a:lnTo>
                    <a:pt x="485" y="32"/>
                  </a:lnTo>
                  <a:lnTo>
                    <a:pt x="490" y="27"/>
                  </a:lnTo>
                  <a:lnTo>
                    <a:pt x="499" y="27"/>
                  </a:lnTo>
                  <a:lnTo>
                    <a:pt x="513" y="18"/>
                  </a:lnTo>
                  <a:lnTo>
                    <a:pt x="522" y="18"/>
                  </a:lnTo>
                  <a:lnTo>
                    <a:pt x="522" y="14"/>
                  </a:lnTo>
                  <a:lnTo>
                    <a:pt x="522" y="4"/>
                  </a:lnTo>
                  <a:lnTo>
                    <a:pt x="517" y="4"/>
                  </a:lnTo>
                  <a:lnTo>
                    <a:pt x="508" y="0"/>
                  </a:lnTo>
                  <a:lnTo>
                    <a:pt x="481" y="0"/>
                  </a:lnTo>
                  <a:lnTo>
                    <a:pt x="458" y="0"/>
                  </a:lnTo>
                  <a:lnTo>
                    <a:pt x="440" y="0"/>
                  </a:lnTo>
                  <a:lnTo>
                    <a:pt x="440" y="0"/>
                  </a:lnTo>
                  <a:lnTo>
                    <a:pt x="4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105">
              <a:extLst>
                <a:ext uri="{FF2B5EF4-FFF2-40B4-BE49-F238E27FC236}">
                  <a16:creationId xmlns:a16="http://schemas.microsoft.com/office/drawing/2014/main" xmlns="" id="{D5D7A071-6C17-4F02-A738-DE044A714022}"/>
                </a:ext>
              </a:extLst>
            </p:cNvPr>
            <p:cNvSpPr>
              <a:spLocks/>
            </p:cNvSpPr>
            <p:nvPr/>
          </p:nvSpPr>
          <p:spPr bwMode="auto">
            <a:xfrm>
              <a:off x="4006844" y="2243144"/>
              <a:ext cx="28575" cy="22225"/>
            </a:xfrm>
            <a:custGeom>
              <a:avLst/>
              <a:gdLst>
                <a:gd name="T0" fmla="*/ 0 w 18"/>
                <a:gd name="T1" fmla="*/ 5 h 14"/>
                <a:gd name="T2" fmla="*/ 4 w 18"/>
                <a:gd name="T3" fmla="*/ 9 h 14"/>
                <a:gd name="T4" fmla="*/ 9 w 18"/>
                <a:gd name="T5" fmla="*/ 14 h 14"/>
                <a:gd name="T6" fmla="*/ 18 w 18"/>
                <a:gd name="T7" fmla="*/ 9 h 14"/>
                <a:gd name="T8" fmla="*/ 18 w 18"/>
                <a:gd name="T9" fmla="*/ 9 h 14"/>
                <a:gd name="T10" fmla="*/ 18 w 18"/>
                <a:gd name="T11" fmla="*/ 5 h 14"/>
                <a:gd name="T12" fmla="*/ 9 w 18"/>
                <a:gd name="T13" fmla="*/ 0 h 14"/>
                <a:gd name="T14" fmla="*/ 0 w 18"/>
                <a:gd name="T15" fmla="*/ 0 h 14"/>
                <a:gd name="T16" fmla="*/ 0 w 18"/>
                <a:gd name="T17" fmla="*/ 5 h 14"/>
                <a:gd name="T18" fmla="*/ 0 w 18"/>
                <a:gd name="T19" fmla="*/ 5 h 14"/>
                <a:gd name="T20" fmla="*/ 0 w 18"/>
                <a:gd name="T2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4">
                  <a:moveTo>
                    <a:pt x="0" y="5"/>
                  </a:moveTo>
                  <a:lnTo>
                    <a:pt x="4" y="9"/>
                  </a:lnTo>
                  <a:lnTo>
                    <a:pt x="9" y="14"/>
                  </a:lnTo>
                  <a:lnTo>
                    <a:pt x="18" y="9"/>
                  </a:lnTo>
                  <a:lnTo>
                    <a:pt x="18" y="9"/>
                  </a:lnTo>
                  <a:lnTo>
                    <a:pt x="18" y="5"/>
                  </a:lnTo>
                  <a:lnTo>
                    <a:pt x="9" y="0"/>
                  </a:lnTo>
                  <a:lnTo>
                    <a:pt x="0" y="0"/>
                  </a:lnTo>
                  <a:lnTo>
                    <a:pt x="0"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106">
              <a:extLst>
                <a:ext uri="{FF2B5EF4-FFF2-40B4-BE49-F238E27FC236}">
                  <a16:creationId xmlns:a16="http://schemas.microsoft.com/office/drawing/2014/main" xmlns="" id="{53075727-3468-4E9C-89D2-5506B6C72BE6}"/>
                </a:ext>
              </a:extLst>
            </p:cNvPr>
            <p:cNvSpPr>
              <a:spLocks/>
            </p:cNvSpPr>
            <p:nvPr/>
          </p:nvSpPr>
          <p:spPr bwMode="auto">
            <a:xfrm>
              <a:off x="3941757" y="2257432"/>
              <a:ext cx="65087" cy="50800"/>
            </a:xfrm>
            <a:custGeom>
              <a:avLst/>
              <a:gdLst>
                <a:gd name="T0" fmla="*/ 0 w 41"/>
                <a:gd name="T1" fmla="*/ 5 h 32"/>
                <a:gd name="T2" fmla="*/ 0 w 41"/>
                <a:gd name="T3" fmla="*/ 9 h 32"/>
                <a:gd name="T4" fmla="*/ 4 w 41"/>
                <a:gd name="T5" fmla="*/ 14 h 32"/>
                <a:gd name="T6" fmla="*/ 18 w 41"/>
                <a:gd name="T7" fmla="*/ 23 h 32"/>
                <a:gd name="T8" fmla="*/ 27 w 41"/>
                <a:gd name="T9" fmla="*/ 32 h 32"/>
                <a:gd name="T10" fmla="*/ 36 w 41"/>
                <a:gd name="T11" fmla="*/ 23 h 32"/>
                <a:gd name="T12" fmla="*/ 41 w 41"/>
                <a:gd name="T13" fmla="*/ 9 h 32"/>
                <a:gd name="T14" fmla="*/ 41 w 41"/>
                <a:gd name="T15" fmla="*/ 5 h 32"/>
                <a:gd name="T16" fmla="*/ 31 w 41"/>
                <a:gd name="T17" fmla="*/ 0 h 32"/>
                <a:gd name="T18" fmla="*/ 18 w 41"/>
                <a:gd name="T19" fmla="*/ 0 h 32"/>
                <a:gd name="T20" fmla="*/ 4 w 41"/>
                <a:gd name="T21" fmla="*/ 0 h 32"/>
                <a:gd name="T22" fmla="*/ 0 w 41"/>
                <a:gd name="T23" fmla="*/ 5 h 32"/>
                <a:gd name="T24" fmla="*/ 0 w 41"/>
                <a:gd name="T25" fmla="*/ 5 h 32"/>
                <a:gd name="T26" fmla="*/ 0 w 41"/>
                <a:gd name="T2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32">
                  <a:moveTo>
                    <a:pt x="0" y="5"/>
                  </a:moveTo>
                  <a:lnTo>
                    <a:pt x="0" y="9"/>
                  </a:lnTo>
                  <a:lnTo>
                    <a:pt x="4" y="14"/>
                  </a:lnTo>
                  <a:lnTo>
                    <a:pt x="18" y="23"/>
                  </a:lnTo>
                  <a:lnTo>
                    <a:pt x="27" y="32"/>
                  </a:lnTo>
                  <a:lnTo>
                    <a:pt x="36" y="23"/>
                  </a:lnTo>
                  <a:lnTo>
                    <a:pt x="41" y="9"/>
                  </a:lnTo>
                  <a:lnTo>
                    <a:pt x="41" y="5"/>
                  </a:lnTo>
                  <a:lnTo>
                    <a:pt x="31" y="0"/>
                  </a:lnTo>
                  <a:lnTo>
                    <a:pt x="18" y="0"/>
                  </a:lnTo>
                  <a:lnTo>
                    <a:pt x="4" y="0"/>
                  </a:lnTo>
                  <a:lnTo>
                    <a:pt x="0"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110">
              <a:extLst>
                <a:ext uri="{FF2B5EF4-FFF2-40B4-BE49-F238E27FC236}">
                  <a16:creationId xmlns:a16="http://schemas.microsoft.com/office/drawing/2014/main" xmlns="" id="{9792FE29-F023-4D9F-9AEB-12A510914AD8}"/>
                </a:ext>
              </a:extLst>
            </p:cNvPr>
            <p:cNvSpPr>
              <a:spLocks/>
            </p:cNvSpPr>
            <p:nvPr/>
          </p:nvSpPr>
          <p:spPr bwMode="auto">
            <a:xfrm>
              <a:off x="3717919" y="2300295"/>
              <a:ext cx="1554160" cy="1173166"/>
            </a:xfrm>
            <a:custGeom>
              <a:avLst/>
              <a:gdLst>
                <a:gd name="T0" fmla="*/ 490 w 979"/>
                <a:gd name="T1" fmla="*/ 32 h 739"/>
                <a:gd name="T2" fmla="*/ 449 w 979"/>
                <a:gd name="T3" fmla="*/ 64 h 739"/>
                <a:gd name="T4" fmla="*/ 431 w 979"/>
                <a:gd name="T5" fmla="*/ 46 h 739"/>
                <a:gd name="T6" fmla="*/ 376 w 979"/>
                <a:gd name="T7" fmla="*/ 64 h 739"/>
                <a:gd name="T8" fmla="*/ 308 w 979"/>
                <a:gd name="T9" fmla="*/ 82 h 739"/>
                <a:gd name="T10" fmla="*/ 272 w 979"/>
                <a:gd name="T11" fmla="*/ 73 h 739"/>
                <a:gd name="T12" fmla="*/ 182 w 979"/>
                <a:gd name="T13" fmla="*/ 64 h 739"/>
                <a:gd name="T14" fmla="*/ 109 w 979"/>
                <a:gd name="T15" fmla="*/ 127 h 739"/>
                <a:gd name="T16" fmla="*/ 145 w 979"/>
                <a:gd name="T17" fmla="*/ 182 h 739"/>
                <a:gd name="T18" fmla="*/ 177 w 979"/>
                <a:gd name="T19" fmla="*/ 123 h 739"/>
                <a:gd name="T20" fmla="*/ 186 w 979"/>
                <a:gd name="T21" fmla="*/ 118 h 739"/>
                <a:gd name="T22" fmla="*/ 195 w 979"/>
                <a:gd name="T23" fmla="*/ 163 h 739"/>
                <a:gd name="T24" fmla="*/ 168 w 979"/>
                <a:gd name="T25" fmla="*/ 186 h 739"/>
                <a:gd name="T26" fmla="*/ 123 w 979"/>
                <a:gd name="T27" fmla="*/ 182 h 739"/>
                <a:gd name="T28" fmla="*/ 64 w 979"/>
                <a:gd name="T29" fmla="*/ 231 h 739"/>
                <a:gd name="T30" fmla="*/ 36 w 979"/>
                <a:gd name="T31" fmla="*/ 268 h 739"/>
                <a:gd name="T32" fmla="*/ 46 w 979"/>
                <a:gd name="T33" fmla="*/ 322 h 739"/>
                <a:gd name="T34" fmla="*/ 0 w 979"/>
                <a:gd name="T35" fmla="*/ 417 h 739"/>
                <a:gd name="T36" fmla="*/ 55 w 979"/>
                <a:gd name="T37" fmla="*/ 503 h 739"/>
                <a:gd name="T38" fmla="*/ 132 w 979"/>
                <a:gd name="T39" fmla="*/ 535 h 739"/>
                <a:gd name="T40" fmla="*/ 141 w 979"/>
                <a:gd name="T41" fmla="*/ 639 h 739"/>
                <a:gd name="T42" fmla="*/ 168 w 979"/>
                <a:gd name="T43" fmla="*/ 739 h 739"/>
                <a:gd name="T44" fmla="*/ 236 w 979"/>
                <a:gd name="T45" fmla="*/ 689 h 739"/>
                <a:gd name="T46" fmla="*/ 272 w 979"/>
                <a:gd name="T47" fmla="*/ 635 h 739"/>
                <a:gd name="T48" fmla="*/ 299 w 979"/>
                <a:gd name="T49" fmla="*/ 526 h 739"/>
                <a:gd name="T50" fmla="*/ 299 w 979"/>
                <a:gd name="T51" fmla="*/ 463 h 739"/>
                <a:gd name="T52" fmla="*/ 354 w 979"/>
                <a:gd name="T53" fmla="*/ 431 h 739"/>
                <a:gd name="T54" fmla="*/ 372 w 979"/>
                <a:gd name="T55" fmla="*/ 385 h 739"/>
                <a:gd name="T56" fmla="*/ 426 w 979"/>
                <a:gd name="T57" fmla="*/ 417 h 739"/>
                <a:gd name="T58" fmla="*/ 454 w 979"/>
                <a:gd name="T59" fmla="*/ 485 h 739"/>
                <a:gd name="T60" fmla="*/ 463 w 979"/>
                <a:gd name="T61" fmla="*/ 467 h 739"/>
                <a:gd name="T62" fmla="*/ 526 w 979"/>
                <a:gd name="T63" fmla="*/ 417 h 739"/>
                <a:gd name="T64" fmla="*/ 553 w 979"/>
                <a:gd name="T65" fmla="*/ 490 h 739"/>
                <a:gd name="T66" fmla="*/ 549 w 979"/>
                <a:gd name="T67" fmla="*/ 521 h 739"/>
                <a:gd name="T68" fmla="*/ 581 w 979"/>
                <a:gd name="T69" fmla="*/ 580 h 739"/>
                <a:gd name="T70" fmla="*/ 594 w 979"/>
                <a:gd name="T71" fmla="*/ 571 h 739"/>
                <a:gd name="T72" fmla="*/ 630 w 979"/>
                <a:gd name="T73" fmla="*/ 553 h 739"/>
                <a:gd name="T74" fmla="*/ 649 w 979"/>
                <a:gd name="T75" fmla="*/ 544 h 739"/>
                <a:gd name="T76" fmla="*/ 658 w 979"/>
                <a:gd name="T77" fmla="*/ 526 h 739"/>
                <a:gd name="T78" fmla="*/ 630 w 979"/>
                <a:gd name="T79" fmla="*/ 503 h 739"/>
                <a:gd name="T80" fmla="*/ 590 w 979"/>
                <a:gd name="T81" fmla="*/ 544 h 739"/>
                <a:gd name="T82" fmla="*/ 567 w 979"/>
                <a:gd name="T83" fmla="*/ 476 h 739"/>
                <a:gd name="T84" fmla="*/ 594 w 979"/>
                <a:gd name="T85" fmla="*/ 476 h 739"/>
                <a:gd name="T86" fmla="*/ 599 w 979"/>
                <a:gd name="T87" fmla="*/ 431 h 739"/>
                <a:gd name="T88" fmla="*/ 608 w 979"/>
                <a:gd name="T89" fmla="*/ 431 h 739"/>
                <a:gd name="T90" fmla="*/ 653 w 979"/>
                <a:gd name="T91" fmla="*/ 395 h 739"/>
                <a:gd name="T92" fmla="*/ 658 w 979"/>
                <a:gd name="T93" fmla="*/ 299 h 739"/>
                <a:gd name="T94" fmla="*/ 698 w 979"/>
                <a:gd name="T95" fmla="*/ 313 h 739"/>
                <a:gd name="T96" fmla="*/ 748 w 979"/>
                <a:gd name="T97" fmla="*/ 250 h 739"/>
                <a:gd name="T98" fmla="*/ 762 w 979"/>
                <a:gd name="T99" fmla="*/ 204 h 739"/>
                <a:gd name="T100" fmla="*/ 748 w 979"/>
                <a:gd name="T101" fmla="*/ 182 h 739"/>
                <a:gd name="T102" fmla="*/ 825 w 979"/>
                <a:gd name="T103" fmla="*/ 154 h 739"/>
                <a:gd name="T104" fmla="*/ 830 w 979"/>
                <a:gd name="T105" fmla="*/ 209 h 739"/>
                <a:gd name="T106" fmla="*/ 853 w 979"/>
                <a:gd name="T107" fmla="*/ 172 h 739"/>
                <a:gd name="T108" fmla="*/ 916 w 979"/>
                <a:gd name="T109" fmla="*/ 141 h 739"/>
                <a:gd name="T110" fmla="*/ 961 w 979"/>
                <a:gd name="T111" fmla="*/ 127 h 739"/>
                <a:gd name="T112" fmla="*/ 925 w 979"/>
                <a:gd name="T113" fmla="*/ 73 h 739"/>
                <a:gd name="T114" fmla="*/ 843 w 979"/>
                <a:gd name="T115" fmla="*/ 64 h 739"/>
                <a:gd name="T116" fmla="*/ 726 w 979"/>
                <a:gd name="T117" fmla="*/ 55 h 739"/>
                <a:gd name="T118" fmla="*/ 630 w 979"/>
                <a:gd name="T119" fmla="*/ 41 h 739"/>
                <a:gd name="T120" fmla="*/ 635 w 979"/>
                <a:gd name="T121" fmla="*/ 18 h 739"/>
                <a:gd name="T122" fmla="*/ 590 w 979"/>
                <a:gd name="T123"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9" h="739">
                  <a:moveTo>
                    <a:pt x="581" y="5"/>
                  </a:moveTo>
                  <a:lnTo>
                    <a:pt x="571" y="9"/>
                  </a:lnTo>
                  <a:lnTo>
                    <a:pt x="549" y="9"/>
                  </a:lnTo>
                  <a:lnTo>
                    <a:pt x="526" y="14"/>
                  </a:lnTo>
                  <a:lnTo>
                    <a:pt x="512" y="23"/>
                  </a:lnTo>
                  <a:lnTo>
                    <a:pt x="499" y="27"/>
                  </a:lnTo>
                  <a:lnTo>
                    <a:pt x="490" y="32"/>
                  </a:lnTo>
                  <a:lnTo>
                    <a:pt x="481" y="37"/>
                  </a:lnTo>
                  <a:lnTo>
                    <a:pt x="472" y="41"/>
                  </a:lnTo>
                  <a:lnTo>
                    <a:pt x="472" y="46"/>
                  </a:lnTo>
                  <a:lnTo>
                    <a:pt x="467" y="46"/>
                  </a:lnTo>
                  <a:lnTo>
                    <a:pt x="458" y="50"/>
                  </a:lnTo>
                  <a:lnTo>
                    <a:pt x="454" y="55"/>
                  </a:lnTo>
                  <a:lnTo>
                    <a:pt x="449" y="64"/>
                  </a:lnTo>
                  <a:lnTo>
                    <a:pt x="449" y="73"/>
                  </a:lnTo>
                  <a:lnTo>
                    <a:pt x="449" y="77"/>
                  </a:lnTo>
                  <a:lnTo>
                    <a:pt x="444" y="82"/>
                  </a:lnTo>
                  <a:lnTo>
                    <a:pt x="440" y="82"/>
                  </a:lnTo>
                  <a:lnTo>
                    <a:pt x="440" y="73"/>
                  </a:lnTo>
                  <a:lnTo>
                    <a:pt x="435" y="55"/>
                  </a:lnTo>
                  <a:lnTo>
                    <a:pt x="431" y="46"/>
                  </a:lnTo>
                  <a:lnTo>
                    <a:pt x="431" y="41"/>
                  </a:lnTo>
                  <a:lnTo>
                    <a:pt x="426" y="41"/>
                  </a:lnTo>
                  <a:lnTo>
                    <a:pt x="413" y="50"/>
                  </a:lnTo>
                  <a:lnTo>
                    <a:pt x="408" y="59"/>
                  </a:lnTo>
                  <a:lnTo>
                    <a:pt x="404" y="64"/>
                  </a:lnTo>
                  <a:lnTo>
                    <a:pt x="390" y="64"/>
                  </a:lnTo>
                  <a:lnTo>
                    <a:pt x="376" y="64"/>
                  </a:lnTo>
                  <a:lnTo>
                    <a:pt x="372" y="68"/>
                  </a:lnTo>
                  <a:lnTo>
                    <a:pt x="367" y="73"/>
                  </a:lnTo>
                  <a:lnTo>
                    <a:pt x="354" y="73"/>
                  </a:lnTo>
                  <a:lnTo>
                    <a:pt x="340" y="73"/>
                  </a:lnTo>
                  <a:lnTo>
                    <a:pt x="327" y="77"/>
                  </a:lnTo>
                  <a:lnTo>
                    <a:pt x="313" y="86"/>
                  </a:lnTo>
                  <a:lnTo>
                    <a:pt x="308" y="82"/>
                  </a:lnTo>
                  <a:lnTo>
                    <a:pt x="304" y="73"/>
                  </a:lnTo>
                  <a:lnTo>
                    <a:pt x="299" y="82"/>
                  </a:lnTo>
                  <a:lnTo>
                    <a:pt x="295" y="91"/>
                  </a:lnTo>
                  <a:lnTo>
                    <a:pt x="290" y="91"/>
                  </a:lnTo>
                  <a:lnTo>
                    <a:pt x="286" y="86"/>
                  </a:lnTo>
                  <a:lnTo>
                    <a:pt x="281" y="82"/>
                  </a:lnTo>
                  <a:lnTo>
                    <a:pt x="272" y="73"/>
                  </a:lnTo>
                  <a:lnTo>
                    <a:pt x="259" y="68"/>
                  </a:lnTo>
                  <a:lnTo>
                    <a:pt x="245" y="64"/>
                  </a:lnTo>
                  <a:lnTo>
                    <a:pt x="240" y="59"/>
                  </a:lnTo>
                  <a:lnTo>
                    <a:pt x="236" y="55"/>
                  </a:lnTo>
                  <a:lnTo>
                    <a:pt x="218" y="55"/>
                  </a:lnTo>
                  <a:lnTo>
                    <a:pt x="200" y="59"/>
                  </a:lnTo>
                  <a:lnTo>
                    <a:pt x="182" y="64"/>
                  </a:lnTo>
                  <a:lnTo>
                    <a:pt x="168" y="73"/>
                  </a:lnTo>
                  <a:lnTo>
                    <a:pt x="159" y="82"/>
                  </a:lnTo>
                  <a:lnTo>
                    <a:pt x="154" y="91"/>
                  </a:lnTo>
                  <a:lnTo>
                    <a:pt x="141" y="105"/>
                  </a:lnTo>
                  <a:lnTo>
                    <a:pt x="132" y="114"/>
                  </a:lnTo>
                  <a:lnTo>
                    <a:pt x="118" y="123"/>
                  </a:lnTo>
                  <a:lnTo>
                    <a:pt x="109" y="127"/>
                  </a:lnTo>
                  <a:lnTo>
                    <a:pt x="109" y="132"/>
                  </a:lnTo>
                  <a:lnTo>
                    <a:pt x="114" y="141"/>
                  </a:lnTo>
                  <a:lnTo>
                    <a:pt x="118" y="150"/>
                  </a:lnTo>
                  <a:lnTo>
                    <a:pt x="127" y="154"/>
                  </a:lnTo>
                  <a:lnTo>
                    <a:pt x="136" y="159"/>
                  </a:lnTo>
                  <a:lnTo>
                    <a:pt x="145" y="168"/>
                  </a:lnTo>
                  <a:lnTo>
                    <a:pt x="145" y="182"/>
                  </a:lnTo>
                  <a:lnTo>
                    <a:pt x="154" y="168"/>
                  </a:lnTo>
                  <a:lnTo>
                    <a:pt x="163" y="159"/>
                  </a:lnTo>
                  <a:lnTo>
                    <a:pt x="172" y="154"/>
                  </a:lnTo>
                  <a:lnTo>
                    <a:pt x="177" y="150"/>
                  </a:lnTo>
                  <a:lnTo>
                    <a:pt x="172" y="141"/>
                  </a:lnTo>
                  <a:lnTo>
                    <a:pt x="172" y="132"/>
                  </a:lnTo>
                  <a:lnTo>
                    <a:pt x="177" y="123"/>
                  </a:lnTo>
                  <a:lnTo>
                    <a:pt x="182" y="114"/>
                  </a:lnTo>
                  <a:lnTo>
                    <a:pt x="186" y="105"/>
                  </a:lnTo>
                  <a:lnTo>
                    <a:pt x="191" y="95"/>
                  </a:lnTo>
                  <a:lnTo>
                    <a:pt x="195" y="100"/>
                  </a:lnTo>
                  <a:lnTo>
                    <a:pt x="195" y="105"/>
                  </a:lnTo>
                  <a:lnTo>
                    <a:pt x="195" y="114"/>
                  </a:lnTo>
                  <a:lnTo>
                    <a:pt x="186" y="118"/>
                  </a:lnTo>
                  <a:lnTo>
                    <a:pt x="186" y="127"/>
                  </a:lnTo>
                  <a:lnTo>
                    <a:pt x="186" y="136"/>
                  </a:lnTo>
                  <a:lnTo>
                    <a:pt x="195" y="145"/>
                  </a:lnTo>
                  <a:lnTo>
                    <a:pt x="200" y="150"/>
                  </a:lnTo>
                  <a:lnTo>
                    <a:pt x="200" y="154"/>
                  </a:lnTo>
                  <a:lnTo>
                    <a:pt x="200" y="159"/>
                  </a:lnTo>
                  <a:lnTo>
                    <a:pt x="195" y="163"/>
                  </a:lnTo>
                  <a:lnTo>
                    <a:pt x="191" y="159"/>
                  </a:lnTo>
                  <a:lnTo>
                    <a:pt x="186" y="159"/>
                  </a:lnTo>
                  <a:lnTo>
                    <a:pt x="182" y="163"/>
                  </a:lnTo>
                  <a:lnTo>
                    <a:pt x="182" y="172"/>
                  </a:lnTo>
                  <a:lnTo>
                    <a:pt x="182" y="177"/>
                  </a:lnTo>
                  <a:lnTo>
                    <a:pt x="177" y="182"/>
                  </a:lnTo>
                  <a:lnTo>
                    <a:pt x="168" y="186"/>
                  </a:lnTo>
                  <a:lnTo>
                    <a:pt x="154" y="182"/>
                  </a:lnTo>
                  <a:lnTo>
                    <a:pt x="141" y="177"/>
                  </a:lnTo>
                  <a:lnTo>
                    <a:pt x="136" y="172"/>
                  </a:lnTo>
                  <a:lnTo>
                    <a:pt x="132" y="168"/>
                  </a:lnTo>
                  <a:lnTo>
                    <a:pt x="127" y="168"/>
                  </a:lnTo>
                  <a:lnTo>
                    <a:pt x="123" y="172"/>
                  </a:lnTo>
                  <a:lnTo>
                    <a:pt x="123" y="182"/>
                  </a:lnTo>
                  <a:lnTo>
                    <a:pt x="123" y="191"/>
                  </a:lnTo>
                  <a:lnTo>
                    <a:pt x="114" y="195"/>
                  </a:lnTo>
                  <a:lnTo>
                    <a:pt x="104" y="200"/>
                  </a:lnTo>
                  <a:lnTo>
                    <a:pt x="95" y="209"/>
                  </a:lnTo>
                  <a:lnTo>
                    <a:pt x="86" y="218"/>
                  </a:lnTo>
                  <a:lnTo>
                    <a:pt x="73" y="222"/>
                  </a:lnTo>
                  <a:lnTo>
                    <a:pt x="64" y="231"/>
                  </a:lnTo>
                  <a:lnTo>
                    <a:pt x="64" y="236"/>
                  </a:lnTo>
                  <a:lnTo>
                    <a:pt x="73" y="245"/>
                  </a:lnTo>
                  <a:lnTo>
                    <a:pt x="73" y="254"/>
                  </a:lnTo>
                  <a:lnTo>
                    <a:pt x="64" y="259"/>
                  </a:lnTo>
                  <a:lnTo>
                    <a:pt x="46" y="259"/>
                  </a:lnTo>
                  <a:lnTo>
                    <a:pt x="36" y="263"/>
                  </a:lnTo>
                  <a:lnTo>
                    <a:pt x="36" y="268"/>
                  </a:lnTo>
                  <a:lnTo>
                    <a:pt x="36" y="281"/>
                  </a:lnTo>
                  <a:lnTo>
                    <a:pt x="36" y="295"/>
                  </a:lnTo>
                  <a:lnTo>
                    <a:pt x="36" y="299"/>
                  </a:lnTo>
                  <a:lnTo>
                    <a:pt x="46" y="304"/>
                  </a:lnTo>
                  <a:lnTo>
                    <a:pt x="55" y="304"/>
                  </a:lnTo>
                  <a:lnTo>
                    <a:pt x="50" y="313"/>
                  </a:lnTo>
                  <a:lnTo>
                    <a:pt x="46" y="322"/>
                  </a:lnTo>
                  <a:lnTo>
                    <a:pt x="36" y="327"/>
                  </a:lnTo>
                  <a:lnTo>
                    <a:pt x="32" y="336"/>
                  </a:lnTo>
                  <a:lnTo>
                    <a:pt x="32" y="345"/>
                  </a:lnTo>
                  <a:lnTo>
                    <a:pt x="27" y="358"/>
                  </a:lnTo>
                  <a:lnTo>
                    <a:pt x="18" y="367"/>
                  </a:lnTo>
                  <a:lnTo>
                    <a:pt x="0" y="381"/>
                  </a:lnTo>
                  <a:lnTo>
                    <a:pt x="0" y="417"/>
                  </a:lnTo>
                  <a:lnTo>
                    <a:pt x="0" y="440"/>
                  </a:lnTo>
                  <a:lnTo>
                    <a:pt x="5" y="453"/>
                  </a:lnTo>
                  <a:lnTo>
                    <a:pt x="9" y="463"/>
                  </a:lnTo>
                  <a:lnTo>
                    <a:pt x="18" y="476"/>
                  </a:lnTo>
                  <a:lnTo>
                    <a:pt x="32" y="490"/>
                  </a:lnTo>
                  <a:lnTo>
                    <a:pt x="36" y="499"/>
                  </a:lnTo>
                  <a:lnTo>
                    <a:pt x="55" y="503"/>
                  </a:lnTo>
                  <a:lnTo>
                    <a:pt x="68" y="503"/>
                  </a:lnTo>
                  <a:lnTo>
                    <a:pt x="86" y="499"/>
                  </a:lnTo>
                  <a:lnTo>
                    <a:pt x="100" y="494"/>
                  </a:lnTo>
                  <a:lnTo>
                    <a:pt x="114" y="499"/>
                  </a:lnTo>
                  <a:lnTo>
                    <a:pt x="123" y="508"/>
                  </a:lnTo>
                  <a:lnTo>
                    <a:pt x="127" y="517"/>
                  </a:lnTo>
                  <a:lnTo>
                    <a:pt x="132" y="535"/>
                  </a:lnTo>
                  <a:lnTo>
                    <a:pt x="141" y="558"/>
                  </a:lnTo>
                  <a:lnTo>
                    <a:pt x="145" y="576"/>
                  </a:lnTo>
                  <a:lnTo>
                    <a:pt x="150" y="589"/>
                  </a:lnTo>
                  <a:lnTo>
                    <a:pt x="145" y="608"/>
                  </a:lnTo>
                  <a:lnTo>
                    <a:pt x="141" y="617"/>
                  </a:lnTo>
                  <a:lnTo>
                    <a:pt x="141" y="626"/>
                  </a:lnTo>
                  <a:lnTo>
                    <a:pt x="141" y="639"/>
                  </a:lnTo>
                  <a:lnTo>
                    <a:pt x="145" y="648"/>
                  </a:lnTo>
                  <a:lnTo>
                    <a:pt x="145" y="662"/>
                  </a:lnTo>
                  <a:lnTo>
                    <a:pt x="150" y="694"/>
                  </a:lnTo>
                  <a:lnTo>
                    <a:pt x="154" y="721"/>
                  </a:lnTo>
                  <a:lnTo>
                    <a:pt x="159" y="730"/>
                  </a:lnTo>
                  <a:lnTo>
                    <a:pt x="159" y="734"/>
                  </a:lnTo>
                  <a:lnTo>
                    <a:pt x="168" y="739"/>
                  </a:lnTo>
                  <a:lnTo>
                    <a:pt x="186" y="739"/>
                  </a:lnTo>
                  <a:lnTo>
                    <a:pt x="195" y="739"/>
                  </a:lnTo>
                  <a:lnTo>
                    <a:pt x="204" y="734"/>
                  </a:lnTo>
                  <a:lnTo>
                    <a:pt x="209" y="730"/>
                  </a:lnTo>
                  <a:lnTo>
                    <a:pt x="218" y="716"/>
                  </a:lnTo>
                  <a:lnTo>
                    <a:pt x="231" y="698"/>
                  </a:lnTo>
                  <a:lnTo>
                    <a:pt x="236" y="689"/>
                  </a:lnTo>
                  <a:lnTo>
                    <a:pt x="240" y="685"/>
                  </a:lnTo>
                  <a:lnTo>
                    <a:pt x="245" y="680"/>
                  </a:lnTo>
                  <a:lnTo>
                    <a:pt x="250" y="671"/>
                  </a:lnTo>
                  <a:lnTo>
                    <a:pt x="250" y="662"/>
                  </a:lnTo>
                  <a:lnTo>
                    <a:pt x="254" y="653"/>
                  </a:lnTo>
                  <a:lnTo>
                    <a:pt x="263" y="639"/>
                  </a:lnTo>
                  <a:lnTo>
                    <a:pt x="272" y="635"/>
                  </a:lnTo>
                  <a:lnTo>
                    <a:pt x="277" y="626"/>
                  </a:lnTo>
                  <a:lnTo>
                    <a:pt x="277" y="617"/>
                  </a:lnTo>
                  <a:lnTo>
                    <a:pt x="277" y="598"/>
                  </a:lnTo>
                  <a:lnTo>
                    <a:pt x="277" y="558"/>
                  </a:lnTo>
                  <a:lnTo>
                    <a:pt x="286" y="544"/>
                  </a:lnTo>
                  <a:lnTo>
                    <a:pt x="290" y="535"/>
                  </a:lnTo>
                  <a:lnTo>
                    <a:pt x="299" y="526"/>
                  </a:lnTo>
                  <a:lnTo>
                    <a:pt x="313" y="508"/>
                  </a:lnTo>
                  <a:lnTo>
                    <a:pt x="322" y="485"/>
                  </a:lnTo>
                  <a:lnTo>
                    <a:pt x="327" y="472"/>
                  </a:lnTo>
                  <a:lnTo>
                    <a:pt x="327" y="463"/>
                  </a:lnTo>
                  <a:lnTo>
                    <a:pt x="313" y="463"/>
                  </a:lnTo>
                  <a:lnTo>
                    <a:pt x="304" y="463"/>
                  </a:lnTo>
                  <a:lnTo>
                    <a:pt x="299" y="463"/>
                  </a:lnTo>
                  <a:lnTo>
                    <a:pt x="299" y="458"/>
                  </a:lnTo>
                  <a:lnTo>
                    <a:pt x="313" y="453"/>
                  </a:lnTo>
                  <a:lnTo>
                    <a:pt x="327" y="453"/>
                  </a:lnTo>
                  <a:lnTo>
                    <a:pt x="336" y="444"/>
                  </a:lnTo>
                  <a:lnTo>
                    <a:pt x="345" y="440"/>
                  </a:lnTo>
                  <a:lnTo>
                    <a:pt x="349" y="435"/>
                  </a:lnTo>
                  <a:lnTo>
                    <a:pt x="354" y="431"/>
                  </a:lnTo>
                  <a:lnTo>
                    <a:pt x="354" y="426"/>
                  </a:lnTo>
                  <a:lnTo>
                    <a:pt x="358" y="422"/>
                  </a:lnTo>
                  <a:lnTo>
                    <a:pt x="363" y="417"/>
                  </a:lnTo>
                  <a:lnTo>
                    <a:pt x="367" y="408"/>
                  </a:lnTo>
                  <a:lnTo>
                    <a:pt x="367" y="399"/>
                  </a:lnTo>
                  <a:lnTo>
                    <a:pt x="367" y="390"/>
                  </a:lnTo>
                  <a:lnTo>
                    <a:pt x="372" y="385"/>
                  </a:lnTo>
                  <a:lnTo>
                    <a:pt x="376" y="381"/>
                  </a:lnTo>
                  <a:lnTo>
                    <a:pt x="386" y="381"/>
                  </a:lnTo>
                  <a:lnTo>
                    <a:pt x="399" y="385"/>
                  </a:lnTo>
                  <a:lnTo>
                    <a:pt x="404" y="395"/>
                  </a:lnTo>
                  <a:lnTo>
                    <a:pt x="413" y="404"/>
                  </a:lnTo>
                  <a:lnTo>
                    <a:pt x="417" y="413"/>
                  </a:lnTo>
                  <a:lnTo>
                    <a:pt x="426" y="417"/>
                  </a:lnTo>
                  <a:lnTo>
                    <a:pt x="431" y="435"/>
                  </a:lnTo>
                  <a:lnTo>
                    <a:pt x="435" y="449"/>
                  </a:lnTo>
                  <a:lnTo>
                    <a:pt x="440" y="458"/>
                  </a:lnTo>
                  <a:lnTo>
                    <a:pt x="444" y="463"/>
                  </a:lnTo>
                  <a:lnTo>
                    <a:pt x="444" y="472"/>
                  </a:lnTo>
                  <a:lnTo>
                    <a:pt x="449" y="481"/>
                  </a:lnTo>
                  <a:lnTo>
                    <a:pt x="454" y="485"/>
                  </a:lnTo>
                  <a:lnTo>
                    <a:pt x="458" y="485"/>
                  </a:lnTo>
                  <a:lnTo>
                    <a:pt x="458" y="494"/>
                  </a:lnTo>
                  <a:lnTo>
                    <a:pt x="463" y="499"/>
                  </a:lnTo>
                  <a:lnTo>
                    <a:pt x="472" y="494"/>
                  </a:lnTo>
                  <a:lnTo>
                    <a:pt x="472" y="490"/>
                  </a:lnTo>
                  <a:lnTo>
                    <a:pt x="467" y="481"/>
                  </a:lnTo>
                  <a:lnTo>
                    <a:pt x="463" y="467"/>
                  </a:lnTo>
                  <a:lnTo>
                    <a:pt x="463" y="458"/>
                  </a:lnTo>
                  <a:lnTo>
                    <a:pt x="472" y="444"/>
                  </a:lnTo>
                  <a:lnTo>
                    <a:pt x="485" y="431"/>
                  </a:lnTo>
                  <a:lnTo>
                    <a:pt x="499" y="417"/>
                  </a:lnTo>
                  <a:lnTo>
                    <a:pt x="512" y="408"/>
                  </a:lnTo>
                  <a:lnTo>
                    <a:pt x="522" y="408"/>
                  </a:lnTo>
                  <a:lnTo>
                    <a:pt x="526" y="417"/>
                  </a:lnTo>
                  <a:lnTo>
                    <a:pt x="526" y="422"/>
                  </a:lnTo>
                  <a:lnTo>
                    <a:pt x="531" y="426"/>
                  </a:lnTo>
                  <a:lnTo>
                    <a:pt x="535" y="431"/>
                  </a:lnTo>
                  <a:lnTo>
                    <a:pt x="540" y="440"/>
                  </a:lnTo>
                  <a:lnTo>
                    <a:pt x="549" y="449"/>
                  </a:lnTo>
                  <a:lnTo>
                    <a:pt x="549" y="467"/>
                  </a:lnTo>
                  <a:lnTo>
                    <a:pt x="553" y="490"/>
                  </a:lnTo>
                  <a:lnTo>
                    <a:pt x="558" y="499"/>
                  </a:lnTo>
                  <a:lnTo>
                    <a:pt x="562" y="508"/>
                  </a:lnTo>
                  <a:lnTo>
                    <a:pt x="562" y="512"/>
                  </a:lnTo>
                  <a:lnTo>
                    <a:pt x="553" y="508"/>
                  </a:lnTo>
                  <a:lnTo>
                    <a:pt x="544" y="499"/>
                  </a:lnTo>
                  <a:lnTo>
                    <a:pt x="544" y="508"/>
                  </a:lnTo>
                  <a:lnTo>
                    <a:pt x="549" y="521"/>
                  </a:lnTo>
                  <a:lnTo>
                    <a:pt x="553" y="530"/>
                  </a:lnTo>
                  <a:lnTo>
                    <a:pt x="558" y="540"/>
                  </a:lnTo>
                  <a:lnTo>
                    <a:pt x="558" y="544"/>
                  </a:lnTo>
                  <a:lnTo>
                    <a:pt x="558" y="553"/>
                  </a:lnTo>
                  <a:lnTo>
                    <a:pt x="567" y="567"/>
                  </a:lnTo>
                  <a:lnTo>
                    <a:pt x="576" y="576"/>
                  </a:lnTo>
                  <a:lnTo>
                    <a:pt x="581" y="580"/>
                  </a:lnTo>
                  <a:lnTo>
                    <a:pt x="585" y="585"/>
                  </a:lnTo>
                  <a:lnTo>
                    <a:pt x="599" y="589"/>
                  </a:lnTo>
                  <a:lnTo>
                    <a:pt x="612" y="589"/>
                  </a:lnTo>
                  <a:lnTo>
                    <a:pt x="612" y="580"/>
                  </a:lnTo>
                  <a:lnTo>
                    <a:pt x="608" y="576"/>
                  </a:lnTo>
                  <a:lnTo>
                    <a:pt x="599" y="571"/>
                  </a:lnTo>
                  <a:lnTo>
                    <a:pt x="594" y="571"/>
                  </a:lnTo>
                  <a:lnTo>
                    <a:pt x="590" y="562"/>
                  </a:lnTo>
                  <a:lnTo>
                    <a:pt x="590" y="553"/>
                  </a:lnTo>
                  <a:lnTo>
                    <a:pt x="599" y="553"/>
                  </a:lnTo>
                  <a:lnTo>
                    <a:pt x="608" y="558"/>
                  </a:lnTo>
                  <a:lnTo>
                    <a:pt x="621" y="562"/>
                  </a:lnTo>
                  <a:lnTo>
                    <a:pt x="626" y="558"/>
                  </a:lnTo>
                  <a:lnTo>
                    <a:pt x="630" y="553"/>
                  </a:lnTo>
                  <a:lnTo>
                    <a:pt x="630" y="558"/>
                  </a:lnTo>
                  <a:lnTo>
                    <a:pt x="635" y="567"/>
                  </a:lnTo>
                  <a:lnTo>
                    <a:pt x="644" y="567"/>
                  </a:lnTo>
                  <a:lnTo>
                    <a:pt x="658" y="567"/>
                  </a:lnTo>
                  <a:lnTo>
                    <a:pt x="653" y="558"/>
                  </a:lnTo>
                  <a:lnTo>
                    <a:pt x="653" y="549"/>
                  </a:lnTo>
                  <a:lnTo>
                    <a:pt x="649" y="544"/>
                  </a:lnTo>
                  <a:lnTo>
                    <a:pt x="644" y="544"/>
                  </a:lnTo>
                  <a:lnTo>
                    <a:pt x="649" y="540"/>
                  </a:lnTo>
                  <a:lnTo>
                    <a:pt x="658" y="535"/>
                  </a:lnTo>
                  <a:lnTo>
                    <a:pt x="662" y="535"/>
                  </a:lnTo>
                  <a:lnTo>
                    <a:pt x="667" y="530"/>
                  </a:lnTo>
                  <a:lnTo>
                    <a:pt x="662" y="526"/>
                  </a:lnTo>
                  <a:lnTo>
                    <a:pt x="658" y="526"/>
                  </a:lnTo>
                  <a:lnTo>
                    <a:pt x="644" y="530"/>
                  </a:lnTo>
                  <a:lnTo>
                    <a:pt x="639" y="540"/>
                  </a:lnTo>
                  <a:lnTo>
                    <a:pt x="635" y="544"/>
                  </a:lnTo>
                  <a:lnTo>
                    <a:pt x="635" y="544"/>
                  </a:lnTo>
                  <a:lnTo>
                    <a:pt x="630" y="540"/>
                  </a:lnTo>
                  <a:lnTo>
                    <a:pt x="630" y="521"/>
                  </a:lnTo>
                  <a:lnTo>
                    <a:pt x="630" y="503"/>
                  </a:lnTo>
                  <a:lnTo>
                    <a:pt x="630" y="499"/>
                  </a:lnTo>
                  <a:lnTo>
                    <a:pt x="630" y="494"/>
                  </a:lnTo>
                  <a:lnTo>
                    <a:pt x="621" y="499"/>
                  </a:lnTo>
                  <a:lnTo>
                    <a:pt x="608" y="512"/>
                  </a:lnTo>
                  <a:lnTo>
                    <a:pt x="594" y="530"/>
                  </a:lnTo>
                  <a:lnTo>
                    <a:pt x="590" y="540"/>
                  </a:lnTo>
                  <a:lnTo>
                    <a:pt x="590" y="544"/>
                  </a:lnTo>
                  <a:lnTo>
                    <a:pt x="581" y="540"/>
                  </a:lnTo>
                  <a:lnTo>
                    <a:pt x="571" y="530"/>
                  </a:lnTo>
                  <a:lnTo>
                    <a:pt x="576" y="526"/>
                  </a:lnTo>
                  <a:lnTo>
                    <a:pt x="581" y="521"/>
                  </a:lnTo>
                  <a:lnTo>
                    <a:pt x="581" y="517"/>
                  </a:lnTo>
                  <a:lnTo>
                    <a:pt x="576" y="499"/>
                  </a:lnTo>
                  <a:lnTo>
                    <a:pt x="567" y="476"/>
                  </a:lnTo>
                  <a:lnTo>
                    <a:pt x="567" y="472"/>
                  </a:lnTo>
                  <a:lnTo>
                    <a:pt x="567" y="467"/>
                  </a:lnTo>
                  <a:lnTo>
                    <a:pt x="571" y="472"/>
                  </a:lnTo>
                  <a:lnTo>
                    <a:pt x="581" y="476"/>
                  </a:lnTo>
                  <a:lnTo>
                    <a:pt x="585" y="481"/>
                  </a:lnTo>
                  <a:lnTo>
                    <a:pt x="590" y="481"/>
                  </a:lnTo>
                  <a:lnTo>
                    <a:pt x="594" y="476"/>
                  </a:lnTo>
                  <a:lnTo>
                    <a:pt x="594" y="463"/>
                  </a:lnTo>
                  <a:lnTo>
                    <a:pt x="594" y="453"/>
                  </a:lnTo>
                  <a:lnTo>
                    <a:pt x="599" y="449"/>
                  </a:lnTo>
                  <a:lnTo>
                    <a:pt x="603" y="449"/>
                  </a:lnTo>
                  <a:lnTo>
                    <a:pt x="603" y="440"/>
                  </a:lnTo>
                  <a:lnTo>
                    <a:pt x="603" y="435"/>
                  </a:lnTo>
                  <a:lnTo>
                    <a:pt x="599" y="431"/>
                  </a:lnTo>
                  <a:lnTo>
                    <a:pt x="594" y="431"/>
                  </a:lnTo>
                  <a:lnTo>
                    <a:pt x="594" y="426"/>
                  </a:lnTo>
                  <a:lnTo>
                    <a:pt x="594" y="422"/>
                  </a:lnTo>
                  <a:lnTo>
                    <a:pt x="599" y="417"/>
                  </a:lnTo>
                  <a:lnTo>
                    <a:pt x="603" y="422"/>
                  </a:lnTo>
                  <a:lnTo>
                    <a:pt x="603" y="426"/>
                  </a:lnTo>
                  <a:lnTo>
                    <a:pt x="608" y="431"/>
                  </a:lnTo>
                  <a:lnTo>
                    <a:pt x="612" y="426"/>
                  </a:lnTo>
                  <a:lnTo>
                    <a:pt x="612" y="422"/>
                  </a:lnTo>
                  <a:lnTo>
                    <a:pt x="617" y="417"/>
                  </a:lnTo>
                  <a:lnTo>
                    <a:pt x="621" y="413"/>
                  </a:lnTo>
                  <a:lnTo>
                    <a:pt x="635" y="404"/>
                  </a:lnTo>
                  <a:lnTo>
                    <a:pt x="644" y="399"/>
                  </a:lnTo>
                  <a:lnTo>
                    <a:pt x="653" y="395"/>
                  </a:lnTo>
                  <a:lnTo>
                    <a:pt x="662" y="390"/>
                  </a:lnTo>
                  <a:lnTo>
                    <a:pt x="667" y="381"/>
                  </a:lnTo>
                  <a:lnTo>
                    <a:pt x="667" y="372"/>
                  </a:lnTo>
                  <a:lnTo>
                    <a:pt x="667" y="358"/>
                  </a:lnTo>
                  <a:lnTo>
                    <a:pt x="662" y="327"/>
                  </a:lnTo>
                  <a:lnTo>
                    <a:pt x="658" y="304"/>
                  </a:lnTo>
                  <a:lnTo>
                    <a:pt x="658" y="299"/>
                  </a:lnTo>
                  <a:lnTo>
                    <a:pt x="662" y="295"/>
                  </a:lnTo>
                  <a:lnTo>
                    <a:pt x="671" y="299"/>
                  </a:lnTo>
                  <a:lnTo>
                    <a:pt x="680" y="313"/>
                  </a:lnTo>
                  <a:lnTo>
                    <a:pt x="685" y="327"/>
                  </a:lnTo>
                  <a:lnTo>
                    <a:pt x="694" y="331"/>
                  </a:lnTo>
                  <a:lnTo>
                    <a:pt x="698" y="327"/>
                  </a:lnTo>
                  <a:lnTo>
                    <a:pt x="698" y="313"/>
                  </a:lnTo>
                  <a:lnTo>
                    <a:pt x="698" y="299"/>
                  </a:lnTo>
                  <a:lnTo>
                    <a:pt x="703" y="295"/>
                  </a:lnTo>
                  <a:lnTo>
                    <a:pt x="707" y="290"/>
                  </a:lnTo>
                  <a:lnTo>
                    <a:pt x="717" y="286"/>
                  </a:lnTo>
                  <a:lnTo>
                    <a:pt x="730" y="277"/>
                  </a:lnTo>
                  <a:lnTo>
                    <a:pt x="739" y="263"/>
                  </a:lnTo>
                  <a:lnTo>
                    <a:pt x="748" y="250"/>
                  </a:lnTo>
                  <a:lnTo>
                    <a:pt x="757" y="245"/>
                  </a:lnTo>
                  <a:lnTo>
                    <a:pt x="762" y="250"/>
                  </a:lnTo>
                  <a:lnTo>
                    <a:pt x="766" y="254"/>
                  </a:lnTo>
                  <a:lnTo>
                    <a:pt x="775" y="245"/>
                  </a:lnTo>
                  <a:lnTo>
                    <a:pt x="775" y="231"/>
                  </a:lnTo>
                  <a:lnTo>
                    <a:pt x="771" y="218"/>
                  </a:lnTo>
                  <a:lnTo>
                    <a:pt x="762" y="204"/>
                  </a:lnTo>
                  <a:lnTo>
                    <a:pt x="757" y="200"/>
                  </a:lnTo>
                  <a:lnTo>
                    <a:pt x="753" y="200"/>
                  </a:lnTo>
                  <a:lnTo>
                    <a:pt x="748" y="195"/>
                  </a:lnTo>
                  <a:lnTo>
                    <a:pt x="748" y="195"/>
                  </a:lnTo>
                  <a:lnTo>
                    <a:pt x="739" y="195"/>
                  </a:lnTo>
                  <a:lnTo>
                    <a:pt x="739" y="191"/>
                  </a:lnTo>
                  <a:lnTo>
                    <a:pt x="748" y="182"/>
                  </a:lnTo>
                  <a:lnTo>
                    <a:pt x="757" y="172"/>
                  </a:lnTo>
                  <a:lnTo>
                    <a:pt x="766" y="168"/>
                  </a:lnTo>
                  <a:lnTo>
                    <a:pt x="775" y="163"/>
                  </a:lnTo>
                  <a:lnTo>
                    <a:pt x="794" y="163"/>
                  </a:lnTo>
                  <a:lnTo>
                    <a:pt x="807" y="163"/>
                  </a:lnTo>
                  <a:lnTo>
                    <a:pt x="816" y="163"/>
                  </a:lnTo>
                  <a:lnTo>
                    <a:pt x="825" y="154"/>
                  </a:lnTo>
                  <a:lnTo>
                    <a:pt x="834" y="145"/>
                  </a:lnTo>
                  <a:lnTo>
                    <a:pt x="848" y="150"/>
                  </a:lnTo>
                  <a:lnTo>
                    <a:pt x="848" y="154"/>
                  </a:lnTo>
                  <a:lnTo>
                    <a:pt x="843" y="163"/>
                  </a:lnTo>
                  <a:lnTo>
                    <a:pt x="834" y="177"/>
                  </a:lnTo>
                  <a:lnTo>
                    <a:pt x="830" y="195"/>
                  </a:lnTo>
                  <a:lnTo>
                    <a:pt x="830" y="209"/>
                  </a:lnTo>
                  <a:lnTo>
                    <a:pt x="834" y="218"/>
                  </a:lnTo>
                  <a:lnTo>
                    <a:pt x="839" y="213"/>
                  </a:lnTo>
                  <a:lnTo>
                    <a:pt x="843" y="204"/>
                  </a:lnTo>
                  <a:lnTo>
                    <a:pt x="848" y="204"/>
                  </a:lnTo>
                  <a:lnTo>
                    <a:pt x="853" y="195"/>
                  </a:lnTo>
                  <a:lnTo>
                    <a:pt x="853" y="186"/>
                  </a:lnTo>
                  <a:lnTo>
                    <a:pt x="853" y="172"/>
                  </a:lnTo>
                  <a:lnTo>
                    <a:pt x="857" y="168"/>
                  </a:lnTo>
                  <a:lnTo>
                    <a:pt x="866" y="159"/>
                  </a:lnTo>
                  <a:lnTo>
                    <a:pt x="880" y="159"/>
                  </a:lnTo>
                  <a:lnTo>
                    <a:pt x="893" y="154"/>
                  </a:lnTo>
                  <a:lnTo>
                    <a:pt x="902" y="150"/>
                  </a:lnTo>
                  <a:lnTo>
                    <a:pt x="911" y="145"/>
                  </a:lnTo>
                  <a:lnTo>
                    <a:pt x="916" y="141"/>
                  </a:lnTo>
                  <a:lnTo>
                    <a:pt x="925" y="136"/>
                  </a:lnTo>
                  <a:lnTo>
                    <a:pt x="930" y="127"/>
                  </a:lnTo>
                  <a:lnTo>
                    <a:pt x="930" y="118"/>
                  </a:lnTo>
                  <a:lnTo>
                    <a:pt x="934" y="114"/>
                  </a:lnTo>
                  <a:lnTo>
                    <a:pt x="939" y="118"/>
                  </a:lnTo>
                  <a:lnTo>
                    <a:pt x="948" y="123"/>
                  </a:lnTo>
                  <a:lnTo>
                    <a:pt x="961" y="127"/>
                  </a:lnTo>
                  <a:lnTo>
                    <a:pt x="970" y="118"/>
                  </a:lnTo>
                  <a:lnTo>
                    <a:pt x="979" y="105"/>
                  </a:lnTo>
                  <a:lnTo>
                    <a:pt x="966" y="100"/>
                  </a:lnTo>
                  <a:lnTo>
                    <a:pt x="961" y="95"/>
                  </a:lnTo>
                  <a:lnTo>
                    <a:pt x="957" y="91"/>
                  </a:lnTo>
                  <a:lnTo>
                    <a:pt x="943" y="82"/>
                  </a:lnTo>
                  <a:lnTo>
                    <a:pt x="925" y="73"/>
                  </a:lnTo>
                  <a:lnTo>
                    <a:pt x="916" y="68"/>
                  </a:lnTo>
                  <a:lnTo>
                    <a:pt x="907" y="73"/>
                  </a:lnTo>
                  <a:lnTo>
                    <a:pt x="902" y="77"/>
                  </a:lnTo>
                  <a:lnTo>
                    <a:pt x="893" y="82"/>
                  </a:lnTo>
                  <a:lnTo>
                    <a:pt x="880" y="82"/>
                  </a:lnTo>
                  <a:lnTo>
                    <a:pt x="853" y="68"/>
                  </a:lnTo>
                  <a:lnTo>
                    <a:pt x="843" y="64"/>
                  </a:lnTo>
                  <a:lnTo>
                    <a:pt x="830" y="64"/>
                  </a:lnTo>
                  <a:lnTo>
                    <a:pt x="821" y="64"/>
                  </a:lnTo>
                  <a:lnTo>
                    <a:pt x="812" y="59"/>
                  </a:lnTo>
                  <a:lnTo>
                    <a:pt x="798" y="50"/>
                  </a:lnTo>
                  <a:lnTo>
                    <a:pt x="780" y="50"/>
                  </a:lnTo>
                  <a:lnTo>
                    <a:pt x="739" y="50"/>
                  </a:lnTo>
                  <a:lnTo>
                    <a:pt x="726" y="55"/>
                  </a:lnTo>
                  <a:lnTo>
                    <a:pt x="717" y="55"/>
                  </a:lnTo>
                  <a:lnTo>
                    <a:pt x="707" y="50"/>
                  </a:lnTo>
                  <a:lnTo>
                    <a:pt x="703" y="46"/>
                  </a:lnTo>
                  <a:lnTo>
                    <a:pt x="694" y="46"/>
                  </a:lnTo>
                  <a:lnTo>
                    <a:pt x="680" y="41"/>
                  </a:lnTo>
                  <a:lnTo>
                    <a:pt x="658" y="41"/>
                  </a:lnTo>
                  <a:lnTo>
                    <a:pt x="630" y="41"/>
                  </a:lnTo>
                  <a:lnTo>
                    <a:pt x="621" y="37"/>
                  </a:lnTo>
                  <a:lnTo>
                    <a:pt x="617" y="37"/>
                  </a:lnTo>
                  <a:lnTo>
                    <a:pt x="612" y="32"/>
                  </a:lnTo>
                  <a:lnTo>
                    <a:pt x="617" y="32"/>
                  </a:lnTo>
                  <a:lnTo>
                    <a:pt x="626" y="32"/>
                  </a:lnTo>
                  <a:lnTo>
                    <a:pt x="630" y="23"/>
                  </a:lnTo>
                  <a:lnTo>
                    <a:pt x="635" y="18"/>
                  </a:lnTo>
                  <a:lnTo>
                    <a:pt x="639" y="14"/>
                  </a:lnTo>
                  <a:lnTo>
                    <a:pt x="635" y="9"/>
                  </a:lnTo>
                  <a:lnTo>
                    <a:pt x="621" y="9"/>
                  </a:lnTo>
                  <a:lnTo>
                    <a:pt x="608" y="9"/>
                  </a:lnTo>
                  <a:lnTo>
                    <a:pt x="603" y="5"/>
                  </a:lnTo>
                  <a:lnTo>
                    <a:pt x="599" y="0"/>
                  </a:lnTo>
                  <a:lnTo>
                    <a:pt x="590" y="0"/>
                  </a:lnTo>
                  <a:lnTo>
                    <a:pt x="585" y="0"/>
                  </a:lnTo>
                  <a:lnTo>
                    <a:pt x="581" y="5"/>
                  </a:lnTo>
                  <a:lnTo>
                    <a:pt x="581" y="5"/>
                  </a:lnTo>
                  <a:lnTo>
                    <a:pt x="58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12" name="Freeform 115">
              <a:extLst>
                <a:ext uri="{FF2B5EF4-FFF2-40B4-BE49-F238E27FC236}">
                  <a16:creationId xmlns:a16="http://schemas.microsoft.com/office/drawing/2014/main" xmlns="" id="{7B94928D-5246-4DBE-9152-C23E54810067}"/>
                </a:ext>
              </a:extLst>
            </p:cNvPr>
            <p:cNvSpPr>
              <a:spLocks/>
            </p:cNvSpPr>
            <p:nvPr/>
          </p:nvSpPr>
          <p:spPr bwMode="auto">
            <a:xfrm>
              <a:off x="4251318" y="2314582"/>
              <a:ext cx="63500" cy="73025"/>
            </a:xfrm>
            <a:custGeom>
              <a:avLst/>
              <a:gdLst>
                <a:gd name="T0" fmla="*/ 18 w 40"/>
                <a:gd name="T1" fmla="*/ 9 h 46"/>
                <a:gd name="T2" fmla="*/ 13 w 40"/>
                <a:gd name="T3" fmla="*/ 23 h 46"/>
                <a:gd name="T4" fmla="*/ 4 w 40"/>
                <a:gd name="T5" fmla="*/ 32 h 46"/>
                <a:gd name="T6" fmla="*/ 0 w 40"/>
                <a:gd name="T7" fmla="*/ 41 h 46"/>
                <a:gd name="T8" fmla="*/ 4 w 40"/>
                <a:gd name="T9" fmla="*/ 46 h 46"/>
                <a:gd name="T10" fmla="*/ 13 w 40"/>
                <a:gd name="T11" fmla="*/ 46 h 46"/>
                <a:gd name="T12" fmla="*/ 13 w 40"/>
                <a:gd name="T13" fmla="*/ 41 h 46"/>
                <a:gd name="T14" fmla="*/ 22 w 40"/>
                <a:gd name="T15" fmla="*/ 28 h 46"/>
                <a:gd name="T16" fmla="*/ 31 w 40"/>
                <a:gd name="T17" fmla="*/ 23 h 46"/>
                <a:gd name="T18" fmla="*/ 36 w 40"/>
                <a:gd name="T19" fmla="*/ 14 h 46"/>
                <a:gd name="T20" fmla="*/ 40 w 40"/>
                <a:gd name="T21" fmla="*/ 9 h 46"/>
                <a:gd name="T22" fmla="*/ 40 w 40"/>
                <a:gd name="T23" fmla="*/ 0 h 46"/>
                <a:gd name="T24" fmla="*/ 31 w 40"/>
                <a:gd name="T25" fmla="*/ 0 h 46"/>
                <a:gd name="T26" fmla="*/ 22 w 40"/>
                <a:gd name="T27" fmla="*/ 5 h 46"/>
                <a:gd name="T28" fmla="*/ 18 w 40"/>
                <a:gd name="T29" fmla="*/ 9 h 46"/>
                <a:gd name="T30" fmla="*/ 18 w 40"/>
                <a:gd name="T31" fmla="*/ 9 h 46"/>
                <a:gd name="T32" fmla="*/ 18 w 40"/>
                <a:gd name="T33"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6">
                  <a:moveTo>
                    <a:pt x="18" y="9"/>
                  </a:moveTo>
                  <a:lnTo>
                    <a:pt x="13" y="23"/>
                  </a:lnTo>
                  <a:lnTo>
                    <a:pt x="4" y="32"/>
                  </a:lnTo>
                  <a:lnTo>
                    <a:pt x="0" y="41"/>
                  </a:lnTo>
                  <a:lnTo>
                    <a:pt x="4" y="46"/>
                  </a:lnTo>
                  <a:lnTo>
                    <a:pt x="13" y="46"/>
                  </a:lnTo>
                  <a:lnTo>
                    <a:pt x="13" y="41"/>
                  </a:lnTo>
                  <a:lnTo>
                    <a:pt x="22" y="28"/>
                  </a:lnTo>
                  <a:lnTo>
                    <a:pt x="31" y="23"/>
                  </a:lnTo>
                  <a:lnTo>
                    <a:pt x="36" y="14"/>
                  </a:lnTo>
                  <a:lnTo>
                    <a:pt x="40" y="9"/>
                  </a:lnTo>
                  <a:lnTo>
                    <a:pt x="40" y="0"/>
                  </a:lnTo>
                  <a:lnTo>
                    <a:pt x="31" y="0"/>
                  </a:lnTo>
                  <a:lnTo>
                    <a:pt x="22" y="5"/>
                  </a:lnTo>
                  <a:lnTo>
                    <a:pt x="18" y="9"/>
                  </a:lnTo>
                  <a:lnTo>
                    <a:pt x="18" y="9"/>
                  </a:lnTo>
                  <a:lnTo>
                    <a:pt x="1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17">
              <a:extLst>
                <a:ext uri="{FF2B5EF4-FFF2-40B4-BE49-F238E27FC236}">
                  <a16:creationId xmlns:a16="http://schemas.microsoft.com/office/drawing/2014/main" xmlns="" id="{83E9491B-6C3B-4E5D-9841-9D7A4391D11F}"/>
                </a:ext>
              </a:extLst>
            </p:cNvPr>
            <p:cNvSpPr>
              <a:spLocks/>
            </p:cNvSpPr>
            <p:nvPr/>
          </p:nvSpPr>
          <p:spPr bwMode="auto">
            <a:xfrm>
              <a:off x="3675057" y="2444757"/>
              <a:ext cx="79375" cy="36513"/>
            </a:xfrm>
            <a:custGeom>
              <a:avLst/>
              <a:gdLst>
                <a:gd name="T0" fmla="*/ 0 w 50"/>
                <a:gd name="T1" fmla="*/ 4 h 23"/>
                <a:gd name="T2" fmla="*/ 5 w 50"/>
                <a:gd name="T3" fmla="*/ 14 h 23"/>
                <a:gd name="T4" fmla="*/ 9 w 50"/>
                <a:gd name="T5" fmla="*/ 18 h 23"/>
                <a:gd name="T6" fmla="*/ 27 w 50"/>
                <a:gd name="T7" fmla="*/ 23 h 23"/>
                <a:gd name="T8" fmla="*/ 41 w 50"/>
                <a:gd name="T9" fmla="*/ 18 h 23"/>
                <a:gd name="T10" fmla="*/ 50 w 50"/>
                <a:gd name="T11" fmla="*/ 9 h 23"/>
                <a:gd name="T12" fmla="*/ 50 w 50"/>
                <a:gd name="T13" fmla="*/ 4 h 23"/>
                <a:gd name="T14" fmla="*/ 41 w 50"/>
                <a:gd name="T15" fmla="*/ 0 h 23"/>
                <a:gd name="T16" fmla="*/ 27 w 50"/>
                <a:gd name="T17" fmla="*/ 0 h 23"/>
                <a:gd name="T18" fmla="*/ 5 w 50"/>
                <a:gd name="T19" fmla="*/ 0 h 23"/>
                <a:gd name="T20" fmla="*/ 0 w 50"/>
                <a:gd name="T21" fmla="*/ 4 h 23"/>
                <a:gd name="T22" fmla="*/ 0 w 50"/>
                <a:gd name="T23" fmla="*/ 4 h 23"/>
                <a:gd name="T24" fmla="*/ 0 w 50"/>
                <a:gd name="T25"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3">
                  <a:moveTo>
                    <a:pt x="0" y="4"/>
                  </a:moveTo>
                  <a:lnTo>
                    <a:pt x="5" y="14"/>
                  </a:lnTo>
                  <a:lnTo>
                    <a:pt x="9" y="18"/>
                  </a:lnTo>
                  <a:lnTo>
                    <a:pt x="27" y="23"/>
                  </a:lnTo>
                  <a:lnTo>
                    <a:pt x="41" y="18"/>
                  </a:lnTo>
                  <a:lnTo>
                    <a:pt x="50" y="9"/>
                  </a:lnTo>
                  <a:lnTo>
                    <a:pt x="50" y="4"/>
                  </a:lnTo>
                  <a:lnTo>
                    <a:pt x="41" y="0"/>
                  </a:lnTo>
                  <a:lnTo>
                    <a:pt x="27" y="0"/>
                  </a:lnTo>
                  <a:lnTo>
                    <a:pt x="5" y="0"/>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Freeform 118">
              <a:extLst>
                <a:ext uri="{FF2B5EF4-FFF2-40B4-BE49-F238E27FC236}">
                  <a16:creationId xmlns:a16="http://schemas.microsoft.com/office/drawing/2014/main" xmlns="" id="{E7FC8267-D67B-4710-90B5-1F1F501AA821}"/>
                </a:ext>
              </a:extLst>
            </p:cNvPr>
            <p:cNvSpPr>
              <a:spLocks/>
            </p:cNvSpPr>
            <p:nvPr/>
          </p:nvSpPr>
          <p:spPr bwMode="auto">
            <a:xfrm>
              <a:off x="3768719" y="2544770"/>
              <a:ext cx="85725" cy="93663"/>
            </a:xfrm>
            <a:custGeom>
              <a:avLst/>
              <a:gdLst>
                <a:gd name="T0" fmla="*/ 23 w 54"/>
                <a:gd name="T1" fmla="*/ 5 h 59"/>
                <a:gd name="T2" fmla="*/ 18 w 54"/>
                <a:gd name="T3" fmla="*/ 14 h 59"/>
                <a:gd name="T4" fmla="*/ 14 w 54"/>
                <a:gd name="T5" fmla="*/ 28 h 59"/>
                <a:gd name="T6" fmla="*/ 4 w 54"/>
                <a:gd name="T7" fmla="*/ 37 h 59"/>
                <a:gd name="T8" fmla="*/ 0 w 54"/>
                <a:gd name="T9" fmla="*/ 46 h 59"/>
                <a:gd name="T10" fmla="*/ 4 w 54"/>
                <a:gd name="T11" fmla="*/ 50 h 59"/>
                <a:gd name="T12" fmla="*/ 14 w 54"/>
                <a:gd name="T13" fmla="*/ 55 h 59"/>
                <a:gd name="T14" fmla="*/ 41 w 54"/>
                <a:gd name="T15" fmla="*/ 59 h 59"/>
                <a:gd name="T16" fmla="*/ 50 w 54"/>
                <a:gd name="T17" fmla="*/ 59 h 59"/>
                <a:gd name="T18" fmla="*/ 54 w 54"/>
                <a:gd name="T19" fmla="*/ 50 h 59"/>
                <a:gd name="T20" fmla="*/ 50 w 54"/>
                <a:gd name="T21" fmla="*/ 37 h 59"/>
                <a:gd name="T22" fmla="*/ 45 w 54"/>
                <a:gd name="T23" fmla="*/ 23 h 59"/>
                <a:gd name="T24" fmla="*/ 36 w 54"/>
                <a:gd name="T25" fmla="*/ 14 h 59"/>
                <a:gd name="T26" fmla="*/ 32 w 54"/>
                <a:gd name="T27" fmla="*/ 5 h 59"/>
                <a:gd name="T28" fmla="*/ 27 w 54"/>
                <a:gd name="T29" fmla="*/ 0 h 59"/>
                <a:gd name="T30" fmla="*/ 23 w 54"/>
                <a:gd name="T31" fmla="*/ 0 h 59"/>
                <a:gd name="T32" fmla="*/ 23 w 54"/>
                <a:gd name="T33" fmla="*/ 5 h 59"/>
                <a:gd name="T34" fmla="*/ 23 w 54"/>
                <a:gd name="T35" fmla="*/ 5 h 59"/>
                <a:gd name="T36" fmla="*/ 23 w 54"/>
                <a:gd name="T37"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9">
                  <a:moveTo>
                    <a:pt x="23" y="5"/>
                  </a:moveTo>
                  <a:lnTo>
                    <a:pt x="18" y="14"/>
                  </a:lnTo>
                  <a:lnTo>
                    <a:pt x="14" y="28"/>
                  </a:lnTo>
                  <a:lnTo>
                    <a:pt x="4" y="37"/>
                  </a:lnTo>
                  <a:lnTo>
                    <a:pt x="0" y="46"/>
                  </a:lnTo>
                  <a:lnTo>
                    <a:pt x="4" y="50"/>
                  </a:lnTo>
                  <a:lnTo>
                    <a:pt x="14" y="55"/>
                  </a:lnTo>
                  <a:lnTo>
                    <a:pt x="41" y="59"/>
                  </a:lnTo>
                  <a:lnTo>
                    <a:pt x="50" y="59"/>
                  </a:lnTo>
                  <a:lnTo>
                    <a:pt x="54" y="50"/>
                  </a:lnTo>
                  <a:lnTo>
                    <a:pt x="50" y="37"/>
                  </a:lnTo>
                  <a:lnTo>
                    <a:pt x="45" y="23"/>
                  </a:lnTo>
                  <a:lnTo>
                    <a:pt x="36" y="14"/>
                  </a:lnTo>
                  <a:lnTo>
                    <a:pt x="32" y="5"/>
                  </a:lnTo>
                  <a:lnTo>
                    <a:pt x="27" y="0"/>
                  </a:lnTo>
                  <a:lnTo>
                    <a:pt x="23" y="0"/>
                  </a:lnTo>
                  <a:lnTo>
                    <a:pt x="23" y="5"/>
                  </a:lnTo>
                  <a:lnTo>
                    <a:pt x="23" y="5"/>
                  </a:lnTo>
                  <a:lnTo>
                    <a:pt x="2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136">
              <a:extLst>
                <a:ext uri="{FF2B5EF4-FFF2-40B4-BE49-F238E27FC236}">
                  <a16:creationId xmlns:a16="http://schemas.microsoft.com/office/drawing/2014/main" xmlns="" id="{C093B094-359C-444E-97C7-5908125DB7A8}"/>
                </a:ext>
              </a:extLst>
            </p:cNvPr>
            <p:cNvSpPr>
              <a:spLocks/>
            </p:cNvSpPr>
            <p:nvPr/>
          </p:nvSpPr>
          <p:spPr bwMode="auto">
            <a:xfrm>
              <a:off x="3135308" y="2933708"/>
              <a:ext cx="50800" cy="36513"/>
            </a:xfrm>
            <a:custGeom>
              <a:avLst/>
              <a:gdLst>
                <a:gd name="T0" fmla="*/ 0 w 32"/>
                <a:gd name="T1" fmla="*/ 5 h 23"/>
                <a:gd name="T2" fmla="*/ 4 w 32"/>
                <a:gd name="T3" fmla="*/ 9 h 23"/>
                <a:gd name="T4" fmla="*/ 14 w 32"/>
                <a:gd name="T5" fmla="*/ 18 h 23"/>
                <a:gd name="T6" fmla="*/ 23 w 32"/>
                <a:gd name="T7" fmla="*/ 23 h 23"/>
                <a:gd name="T8" fmla="*/ 27 w 32"/>
                <a:gd name="T9" fmla="*/ 23 h 23"/>
                <a:gd name="T10" fmla="*/ 32 w 32"/>
                <a:gd name="T11" fmla="*/ 18 h 23"/>
                <a:gd name="T12" fmla="*/ 23 w 32"/>
                <a:gd name="T13" fmla="*/ 9 h 23"/>
                <a:gd name="T14" fmla="*/ 9 w 32"/>
                <a:gd name="T15" fmla="*/ 0 h 23"/>
                <a:gd name="T16" fmla="*/ 4 w 32"/>
                <a:gd name="T17" fmla="*/ 0 h 23"/>
                <a:gd name="T18" fmla="*/ 0 w 32"/>
                <a:gd name="T19" fmla="*/ 5 h 23"/>
                <a:gd name="T20" fmla="*/ 0 w 32"/>
                <a:gd name="T21" fmla="*/ 5 h 23"/>
                <a:gd name="T22" fmla="*/ 0 w 32"/>
                <a:gd name="T2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3">
                  <a:moveTo>
                    <a:pt x="0" y="5"/>
                  </a:moveTo>
                  <a:lnTo>
                    <a:pt x="4" y="9"/>
                  </a:lnTo>
                  <a:lnTo>
                    <a:pt x="14" y="18"/>
                  </a:lnTo>
                  <a:lnTo>
                    <a:pt x="23" y="23"/>
                  </a:lnTo>
                  <a:lnTo>
                    <a:pt x="27" y="23"/>
                  </a:lnTo>
                  <a:lnTo>
                    <a:pt x="32" y="18"/>
                  </a:lnTo>
                  <a:lnTo>
                    <a:pt x="23" y="9"/>
                  </a:lnTo>
                  <a:lnTo>
                    <a:pt x="9" y="0"/>
                  </a:lnTo>
                  <a:lnTo>
                    <a:pt x="4" y="0"/>
                  </a:lnTo>
                  <a:lnTo>
                    <a:pt x="0"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137">
              <a:extLst>
                <a:ext uri="{FF2B5EF4-FFF2-40B4-BE49-F238E27FC236}">
                  <a16:creationId xmlns:a16="http://schemas.microsoft.com/office/drawing/2014/main" xmlns="" id="{623E2570-D5C9-4796-9199-929BA4AFCE02}"/>
                </a:ext>
              </a:extLst>
            </p:cNvPr>
            <p:cNvSpPr>
              <a:spLocks/>
            </p:cNvSpPr>
            <p:nvPr/>
          </p:nvSpPr>
          <p:spPr bwMode="auto">
            <a:xfrm>
              <a:off x="3192458" y="2970221"/>
              <a:ext cx="42862" cy="28575"/>
            </a:xfrm>
            <a:custGeom>
              <a:avLst/>
              <a:gdLst>
                <a:gd name="T0" fmla="*/ 5 w 27"/>
                <a:gd name="T1" fmla="*/ 4 h 18"/>
                <a:gd name="T2" fmla="*/ 0 w 27"/>
                <a:gd name="T3" fmla="*/ 13 h 18"/>
                <a:gd name="T4" fmla="*/ 5 w 27"/>
                <a:gd name="T5" fmla="*/ 18 h 18"/>
                <a:gd name="T6" fmla="*/ 23 w 27"/>
                <a:gd name="T7" fmla="*/ 18 h 18"/>
                <a:gd name="T8" fmla="*/ 27 w 27"/>
                <a:gd name="T9" fmla="*/ 13 h 18"/>
                <a:gd name="T10" fmla="*/ 27 w 27"/>
                <a:gd name="T11" fmla="*/ 9 h 18"/>
                <a:gd name="T12" fmla="*/ 18 w 27"/>
                <a:gd name="T13" fmla="*/ 0 h 18"/>
                <a:gd name="T14" fmla="*/ 5 w 27"/>
                <a:gd name="T15" fmla="*/ 4 h 18"/>
                <a:gd name="T16" fmla="*/ 5 w 27"/>
                <a:gd name="T17" fmla="*/ 4 h 18"/>
                <a:gd name="T18" fmla="*/ 5 w 27"/>
                <a:gd name="T1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5" y="4"/>
                  </a:moveTo>
                  <a:lnTo>
                    <a:pt x="0" y="13"/>
                  </a:lnTo>
                  <a:lnTo>
                    <a:pt x="5" y="18"/>
                  </a:lnTo>
                  <a:lnTo>
                    <a:pt x="23" y="18"/>
                  </a:lnTo>
                  <a:lnTo>
                    <a:pt x="27" y="13"/>
                  </a:lnTo>
                  <a:lnTo>
                    <a:pt x="27" y="9"/>
                  </a:lnTo>
                  <a:lnTo>
                    <a:pt x="18" y="0"/>
                  </a:lnTo>
                  <a:lnTo>
                    <a:pt x="5"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144">
              <a:extLst>
                <a:ext uri="{FF2B5EF4-FFF2-40B4-BE49-F238E27FC236}">
                  <a16:creationId xmlns:a16="http://schemas.microsoft.com/office/drawing/2014/main" xmlns="" id="{BEC6EF04-2F60-4164-9CA7-B00746A2237A}"/>
                </a:ext>
              </a:extLst>
            </p:cNvPr>
            <p:cNvSpPr>
              <a:spLocks/>
            </p:cNvSpPr>
            <p:nvPr/>
          </p:nvSpPr>
          <p:spPr bwMode="auto">
            <a:xfrm>
              <a:off x="4819643" y="3157546"/>
              <a:ext cx="144462" cy="100013"/>
            </a:xfrm>
            <a:custGeom>
              <a:avLst/>
              <a:gdLst>
                <a:gd name="T0" fmla="*/ 0 w 91"/>
                <a:gd name="T1" fmla="*/ 4 h 63"/>
                <a:gd name="T2" fmla="*/ 4 w 91"/>
                <a:gd name="T3" fmla="*/ 9 h 63"/>
                <a:gd name="T4" fmla="*/ 13 w 91"/>
                <a:gd name="T5" fmla="*/ 18 h 63"/>
                <a:gd name="T6" fmla="*/ 23 w 91"/>
                <a:gd name="T7" fmla="*/ 27 h 63"/>
                <a:gd name="T8" fmla="*/ 27 w 91"/>
                <a:gd name="T9" fmla="*/ 36 h 63"/>
                <a:gd name="T10" fmla="*/ 32 w 91"/>
                <a:gd name="T11" fmla="*/ 40 h 63"/>
                <a:gd name="T12" fmla="*/ 36 w 91"/>
                <a:gd name="T13" fmla="*/ 45 h 63"/>
                <a:gd name="T14" fmla="*/ 59 w 91"/>
                <a:gd name="T15" fmla="*/ 49 h 63"/>
                <a:gd name="T16" fmla="*/ 68 w 91"/>
                <a:gd name="T17" fmla="*/ 54 h 63"/>
                <a:gd name="T18" fmla="*/ 72 w 91"/>
                <a:gd name="T19" fmla="*/ 58 h 63"/>
                <a:gd name="T20" fmla="*/ 86 w 91"/>
                <a:gd name="T21" fmla="*/ 63 h 63"/>
                <a:gd name="T22" fmla="*/ 91 w 91"/>
                <a:gd name="T23" fmla="*/ 58 h 63"/>
                <a:gd name="T24" fmla="*/ 86 w 91"/>
                <a:gd name="T25" fmla="*/ 49 h 63"/>
                <a:gd name="T26" fmla="*/ 81 w 91"/>
                <a:gd name="T27" fmla="*/ 45 h 63"/>
                <a:gd name="T28" fmla="*/ 81 w 91"/>
                <a:gd name="T29" fmla="*/ 36 h 63"/>
                <a:gd name="T30" fmla="*/ 77 w 91"/>
                <a:gd name="T31" fmla="*/ 31 h 63"/>
                <a:gd name="T32" fmla="*/ 63 w 91"/>
                <a:gd name="T33" fmla="*/ 22 h 63"/>
                <a:gd name="T34" fmla="*/ 45 w 91"/>
                <a:gd name="T35" fmla="*/ 13 h 63"/>
                <a:gd name="T36" fmla="*/ 27 w 91"/>
                <a:gd name="T37" fmla="*/ 9 h 63"/>
                <a:gd name="T38" fmla="*/ 18 w 91"/>
                <a:gd name="T39" fmla="*/ 9 h 63"/>
                <a:gd name="T40" fmla="*/ 13 w 91"/>
                <a:gd name="T41" fmla="*/ 4 h 63"/>
                <a:gd name="T42" fmla="*/ 4 w 91"/>
                <a:gd name="T43" fmla="*/ 0 h 63"/>
                <a:gd name="T44" fmla="*/ 0 w 91"/>
                <a:gd name="T45" fmla="*/ 4 h 63"/>
                <a:gd name="T46" fmla="*/ 0 w 91"/>
                <a:gd name="T47" fmla="*/ 4 h 63"/>
                <a:gd name="T48" fmla="*/ 0 w 91"/>
                <a:gd name="T49"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63">
                  <a:moveTo>
                    <a:pt x="0" y="4"/>
                  </a:moveTo>
                  <a:lnTo>
                    <a:pt x="4" y="9"/>
                  </a:lnTo>
                  <a:lnTo>
                    <a:pt x="13" y="18"/>
                  </a:lnTo>
                  <a:lnTo>
                    <a:pt x="23" y="27"/>
                  </a:lnTo>
                  <a:lnTo>
                    <a:pt x="27" y="36"/>
                  </a:lnTo>
                  <a:lnTo>
                    <a:pt x="32" y="40"/>
                  </a:lnTo>
                  <a:lnTo>
                    <a:pt x="36" y="45"/>
                  </a:lnTo>
                  <a:lnTo>
                    <a:pt x="59" y="49"/>
                  </a:lnTo>
                  <a:lnTo>
                    <a:pt x="68" y="54"/>
                  </a:lnTo>
                  <a:lnTo>
                    <a:pt x="72" y="58"/>
                  </a:lnTo>
                  <a:lnTo>
                    <a:pt x="86" y="63"/>
                  </a:lnTo>
                  <a:lnTo>
                    <a:pt x="91" y="58"/>
                  </a:lnTo>
                  <a:lnTo>
                    <a:pt x="86" y="49"/>
                  </a:lnTo>
                  <a:lnTo>
                    <a:pt x="81" y="45"/>
                  </a:lnTo>
                  <a:lnTo>
                    <a:pt x="81" y="36"/>
                  </a:lnTo>
                  <a:lnTo>
                    <a:pt x="77" y="31"/>
                  </a:lnTo>
                  <a:lnTo>
                    <a:pt x="63" y="22"/>
                  </a:lnTo>
                  <a:lnTo>
                    <a:pt x="45" y="13"/>
                  </a:lnTo>
                  <a:lnTo>
                    <a:pt x="27" y="9"/>
                  </a:lnTo>
                  <a:lnTo>
                    <a:pt x="18" y="9"/>
                  </a:lnTo>
                  <a:lnTo>
                    <a:pt x="13" y="4"/>
                  </a:lnTo>
                  <a:lnTo>
                    <a:pt x="4" y="0"/>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147">
              <a:extLst>
                <a:ext uri="{FF2B5EF4-FFF2-40B4-BE49-F238E27FC236}">
                  <a16:creationId xmlns:a16="http://schemas.microsoft.com/office/drawing/2014/main" xmlns="" id="{76E9CCCE-0041-4BAD-BB5F-E84AA9D6646A}"/>
                </a:ext>
              </a:extLst>
            </p:cNvPr>
            <p:cNvSpPr>
              <a:spLocks/>
            </p:cNvSpPr>
            <p:nvPr/>
          </p:nvSpPr>
          <p:spPr bwMode="auto">
            <a:xfrm>
              <a:off x="4171943" y="3265497"/>
              <a:ext cx="57150" cy="114300"/>
            </a:xfrm>
            <a:custGeom>
              <a:avLst/>
              <a:gdLst>
                <a:gd name="T0" fmla="*/ 18 w 36"/>
                <a:gd name="T1" fmla="*/ 18 h 72"/>
                <a:gd name="T2" fmla="*/ 4 w 36"/>
                <a:gd name="T3" fmla="*/ 45 h 72"/>
                <a:gd name="T4" fmla="*/ 0 w 36"/>
                <a:gd name="T5" fmla="*/ 67 h 72"/>
                <a:gd name="T6" fmla="*/ 4 w 36"/>
                <a:gd name="T7" fmla="*/ 72 h 72"/>
                <a:gd name="T8" fmla="*/ 13 w 36"/>
                <a:gd name="T9" fmla="*/ 67 h 72"/>
                <a:gd name="T10" fmla="*/ 22 w 36"/>
                <a:gd name="T11" fmla="*/ 54 h 72"/>
                <a:gd name="T12" fmla="*/ 32 w 36"/>
                <a:gd name="T13" fmla="*/ 27 h 72"/>
                <a:gd name="T14" fmla="*/ 36 w 36"/>
                <a:gd name="T15" fmla="*/ 9 h 72"/>
                <a:gd name="T16" fmla="*/ 36 w 36"/>
                <a:gd name="T17" fmla="*/ 4 h 72"/>
                <a:gd name="T18" fmla="*/ 32 w 36"/>
                <a:gd name="T19" fmla="*/ 0 h 72"/>
                <a:gd name="T20" fmla="*/ 27 w 36"/>
                <a:gd name="T21" fmla="*/ 4 h 72"/>
                <a:gd name="T22" fmla="*/ 18 w 36"/>
                <a:gd name="T23" fmla="*/ 18 h 72"/>
                <a:gd name="T24" fmla="*/ 18 w 36"/>
                <a:gd name="T25" fmla="*/ 18 h 72"/>
                <a:gd name="T26" fmla="*/ 18 w 36"/>
                <a:gd name="T2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72">
                  <a:moveTo>
                    <a:pt x="18" y="18"/>
                  </a:moveTo>
                  <a:lnTo>
                    <a:pt x="4" y="45"/>
                  </a:lnTo>
                  <a:lnTo>
                    <a:pt x="0" y="67"/>
                  </a:lnTo>
                  <a:lnTo>
                    <a:pt x="4" y="72"/>
                  </a:lnTo>
                  <a:lnTo>
                    <a:pt x="13" y="67"/>
                  </a:lnTo>
                  <a:lnTo>
                    <a:pt x="22" y="54"/>
                  </a:lnTo>
                  <a:lnTo>
                    <a:pt x="32" y="27"/>
                  </a:lnTo>
                  <a:lnTo>
                    <a:pt x="36" y="9"/>
                  </a:lnTo>
                  <a:lnTo>
                    <a:pt x="36" y="4"/>
                  </a:lnTo>
                  <a:lnTo>
                    <a:pt x="32" y="0"/>
                  </a:lnTo>
                  <a:lnTo>
                    <a:pt x="27" y="4"/>
                  </a:lnTo>
                  <a:lnTo>
                    <a:pt x="18" y="18"/>
                  </a:lnTo>
                  <a:lnTo>
                    <a:pt x="18" y="18"/>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48">
              <a:extLst>
                <a:ext uri="{FF2B5EF4-FFF2-40B4-BE49-F238E27FC236}">
                  <a16:creationId xmlns:a16="http://schemas.microsoft.com/office/drawing/2014/main" xmlns="" id="{81495A78-6BB0-42CE-91B6-48B9B4316FA4}"/>
                </a:ext>
              </a:extLst>
            </p:cNvPr>
            <p:cNvSpPr>
              <a:spLocks/>
            </p:cNvSpPr>
            <p:nvPr/>
          </p:nvSpPr>
          <p:spPr bwMode="auto">
            <a:xfrm>
              <a:off x="4703757" y="3265495"/>
              <a:ext cx="309561" cy="258764"/>
            </a:xfrm>
            <a:custGeom>
              <a:avLst/>
              <a:gdLst>
                <a:gd name="T0" fmla="*/ 73 w 195"/>
                <a:gd name="T1" fmla="*/ 9 h 163"/>
                <a:gd name="T2" fmla="*/ 68 w 195"/>
                <a:gd name="T3" fmla="*/ 13 h 163"/>
                <a:gd name="T4" fmla="*/ 59 w 195"/>
                <a:gd name="T5" fmla="*/ 13 h 163"/>
                <a:gd name="T6" fmla="*/ 50 w 195"/>
                <a:gd name="T7" fmla="*/ 13 h 163"/>
                <a:gd name="T8" fmla="*/ 41 w 195"/>
                <a:gd name="T9" fmla="*/ 18 h 163"/>
                <a:gd name="T10" fmla="*/ 32 w 195"/>
                <a:gd name="T11" fmla="*/ 27 h 163"/>
                <a:gd name="T12" fmla="*/ 32 w 195"/>
                <a:gd name="T13" fmla="*/ 31 h 163"/>
                <a:gd name="T14" fmla="*/ 32 w 195"/>
                <a:gd name="T15" fmla="*/ 40 h 163"/>
                <a:gd name="T16" fmla="*/ 23 w 195"/>
                <a:gd name="T17" fmla="*/ 45 h 163"/>
                <a:gd name="T18" fmla="*/ 9 w 195"/>
                <a:gd name="T19" fmla="*/ 54 h 163"/>
                <a:gd name="T20" fmla="*/ 5 w 195"/>
                <a:gd name="T21" fmla="*/ 63 h 163"/>
                <a:gd name="T22" fmla="*/ 0 w 195"/>
                <a:gd name="T23" fmla="*/ 77 h 163"/>
                <a:gd name="T24" fmla="*/ 0 w 195"/>
                <a:gd name="T25" fmla="*/ 90 h 163"/>
                <a:gd name="T26" fmla="*/ 5 w 195"/>
                <a:gd name="T27" fmla="*/ 104 h 163"/>
                <a:gd name="T28" fmla="*/ 9 w 195"/>
                <a:gd name="T29" fmla="*/ 117 h 163"/>
                <a:gd name="T30" fmla="*/ 9 w 195"/>
                <a:gd name="T31" fmla="*/ 131 h 163"/>
                <a:gd name="T32" fmla="*/ 9 w 195"/>
                <a:gd name="T33" fmla="*/ 135 h 163"/>
                <a:gd name="T34" fmla="*/ 14 w 195"/>
                <a:gd name="T35" fmla="*/ 135 h 163"/>
                <a:gd name="T36" fmla="*/ 28 w 195"/>
                <a:gd name="T37" fmla="*/ 135 h 163"/>
                <a:gd name="T38" fmla="*/ 41 w 195"/>
                <a:gd name="T39" fmla="*/ 135 h 163"/>
                <a:gd name="T40" fmla="*/ 50 w 195"/>
                <a:gd name="T41" fmla="*/ 126 h 163"/>
                <a:gd name="T42" fmla="*/ 59 w 195"/>
                <a:gd name="T43" fmla="*/ 122 h 163"/>
                <a:gd name="T44" fmla="*/ 73 w 195"/>
                <a:gd name="T45" fmla="*/ 122 h 163"/>
                <a:gd name="T46" fmla="*/ 91 w 195"/>
                <a:gd name="T47" fmla="*/ 126 h 163"/>
                <a:gd name="T48" fmla="*/ 114 w 195"/>
                <a:gd name="T49" fmla="*/ 145 h 163"/>
                <a:gd name="T50" fmla="*/ 132 w 195"/>
                <a:gd name="T51" fmla="*/ 158 h 163"/>
                <a:gd name="T52" fmla="*/ 150 w 195"/>
                <a:gd name="T53" fmla="*/ 163 h 163"/>
                <a:gd name="T54" fmla="*/ 168 w 195"/>
                <a:gd name="T55" fmla="*/ 158 h 163"/>
                <a:gd name="T56" fmla="*/ 177 w 195"/>
                <a:gd name="T57" fmla="*/ 149 h 163"/>
                <a:gd name="T58" fmla="*/ 177 w 195"/>
                <a:gd name="T59" fmla="*/ 145 h 163"/>
                <a:gd name="T60" fmla="*/ 182 w 195"/>
                <a:gd name="T61" fmla="*/ 135 h 163"/>
                <a:gd name="T62" fmla="*/ 186 w 195"/>
                <a:gd name="T63" fmla="*/ 131 h 163"/>
                <a:gd name="T64" fmla="*/ 195 w 195"/>
                <a:gd name="T65" fmla="*/ 122 h 163"/>
                <a:gd name="T66" fmla="*/ 195 w 195"/>
                <a:gd name="T67" fmla="*/ 113 h 163"/>
                <a:gd name="T68" fmla="*/ 195 w 195"/>
                <a:gd name="T69" fmla="*/ 99 h 163"/>
                <a:gd name="T70" fmla="*/ 191 w 195"/>
                <a:gd name="T71" fmla="*/ 81 h 163"/>
                <a:gd name="T72" fmla="*/ 182 w 195"/>
                <a:gd name="T73" fmla="*/ 67 h 163"/>
                <a:gd name="T74" fmla="*/ 177 w 195"/>
                <a:gd name="T75" fmla="*/ 58 h 163"/>
                <a:gd name="T76" fmla="*/ 173 w 195"/>
                <a:gd name="T77" fmla="*/ 54 h 163"/>
                <a:gd name="T78" fmla="*/ 168 w 195"/>
                <a:gd name="T79" fmla="*/ 49 h 163"/>
                <a:gd name="T80" fmla="*/ 159 w 195"/>
                <a:gd name="T81" fmla="*/ 40 h 163"/>
                <a:gd name="T82" fmla="*/ 145 w 195"/>
                <a:gd name="T83" fmla="*/ 31 h 163"/>
                <a:gd name="T84" fmla="*/ 141 w 195"/>
                <a:gd name="T85" fmla="*/ 18 h 163"/>
                <a:gd name="T86" fmla="*/ 132 w 195"/>
                <a:gd name="T87" fmla="*/ 4 h 163"/>
                <a:gd name="T88" fmla="*/ 127 w 195"/>
                <a:gd name="T89" fmla="*/ 0 h 163"/>
                <a:gd name="T90" fmla="*/ 123 w 195"/>
                <a:gd name="T91" fmla="*/ 4 h 163"/>
                <a:gd name="T92" fmla="*/ 123 w 195"/>
                <a:gd name="T93" fmla="*/ 13 h 163"/>
                <a:gd name="T94" fmla="*/ 118 w 195"/>
                <a:gd name="T95" fmla="*/ 22 h 163"/>
                <a:gd name="T96" fmla="*/ 114 w 195"/>
                <a:gd name="T97" fmla="*/ 27 h 163"/>
                <a:gd name="T98" fmla="*/ 105 w 195"/>
                <a:gd name="T99" fmla="*/ 22 h 163"/>
                <a:gd name="T100" fmla="*/ 105 w 195"/>
                <a:gd name="T101" fmla="*/ 9 h 163"/>
                <a:gd name="T102" fmla="*/ 100 w 195"/>
                <a:gd name="T103" fmla="*/ 0 h 163"/>
                <a:gd name="T104" fmla="*/ 91 w 195"/>
                <a:gd name="T105" fmla="*/ 0 h 163"/>
                <a:gd name="T106" fmla="*/ 77 w 195"/>
                <a:gd name="T107" fmla="*/ 0 h 163"/>
                <a:gd name="T108" fmla="*/ 73 w 195"/>
                <a:gd name="T109" fmla="*/ 9 h 163"/>
                <a:gd name="T110" fmla="*/ 73 w 195"/>
                <a:gd name="T111" fmla="*/ 9 h 163"/>
                <a:gd name="T112" fmla="*/ 73 w 195"/>
                <a:gd name="T113" fmla="*/ 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5" h="163">
                  <a:moveTo>
                    <a:pt x="73" y="9"/>
                  </a:moveTo>
                  <a:lnTo>
                    <a:pt x="68" y="13"/>
                  </a:lnTo>
                  <a:lnTo>
                    <a:pt x="59" y="13"/>
                  </a:lnTo>
                  <a:lnTo>
                    <a:pt x="50" y="13"/>
                  </a:lnTo>
                  <a:lnTo>
                    <a:pt x="41" y="18"/>
                  </a:lnTo>
                  <a:lnTo>
                    <a:pt x="32" y="27"/>
                  </a:lnTo>
                  <a:lnTo>
                    <a:pt x="32" y="31"/>
                  </a:lnTo>
                  <a:lnTo>
                    <a:pt x="32" y="40"/>
                  </a:lnTo>
                  <a:lnTo>
                    <a:pt x="23" y="45"/>
                  </a:lnTo>
                  <a:lnTo>
                    <a:pt x="9" y="54"/>
                  </a:lnTo>
                  <a:lnTo>
                    <a:pt x="5" y="63"/>
                  </a:lnTo>
                  <a:lnTo>
                    <a:pt x="0" y="77"/>
                  </a:lnTo>
                  <a:lnTo>
                    <a:pt x="0" y="90"/>
                  </a:lnTo>
                  <a:lnTo>
                    <a:pt x="5" y="104"/>
                  </a:lnTo>
                  <a:lnTo>
                    <a:pt x="9" y="117"/>
                  </a:lnTo>
                  <a:lnTo>
                    <a:pt x="9" y="131"/>
                  </a:lnTo>
                  <a:lnTo>
                    <a:pt x="9" y="135"/>
                  </a:lnTo>
                  <a:lnTo>
                    <a:pt x="14" y="135"/>
                  </a:lnTo>
                  <a:lnTo>
                    <a:pt x="28" y="135"/>
                  </a:lnTo>
                  <a:lnTo>
                    <a:pt x="41" y="135"/>
                  </a:lnTo>
                  <a:lnTo>
                    <a:pt x="50" y="126"/>
                  </a:lnTo>
                  <a:lnTo>
                    <a:pt x="59" y="122"/>
                  </a:lnTo>
                  <a:lnTo>
                    <a:pt x="73" y="122"/>
                  </a:lnTo>
                  <a:lnTo>
                    <a:pt x="91" y="126"/>
                  </a:lnTo>
                  <a:lnTo>
                    <a:pt x="114" y="145"/>
                  </a:lnTo>
                  <a:lnTo>
                    <a:pt x="132" y="158"/>
                  </a:lnTo>
                  <a:lnTo>
                    <a:pt x="150" y="163"/>
                  </a:lnTo>
                  <a:lnTo>
                    <a:pt x="168" y="158"/>
                  </a:lnTo>
                  <a:lnTo>
                    <a:pt x="177" y="149"/>
                  </a:lnTo>
                  <a:lnTo>
                    <a:pt x="177" y="145"/>
                  </a:lnTo>
                  <a:lnTo>
                    <a:pt x="182" y="135"/>
                  </a:lnTo>
                  <a:lnTo>
                    <a:pt x="186" y="131"/>
                  </a:lnTo>
                  <a:lnTo>
                    <a:pt x="195" y="122"/>
                  </a:lnTo>
                  <a:lnTo>
                    <a:pt x="195" y="113"/>
                  </a:lnTo>
                  <a:lnTo>
                    <a:pt x="195" y="99"/>
                  </a:lnTo>
                  <a:lnTo>
                    <a:pt x="191" y="81"/>
                  </a:lnTo>
                  <a:lnTo>
                    <a:pt x="182" y="67"/>
                  </a:lnTo>
                  <a:lnTo>
                    <a:pt x="177" y="58"/>
                  </a:lnTo>
                  <a:lnTo>
                    <a:pt x="173" y="54"/>
                  </a:lnTo>
                  <a:lnTo>
                    <a:pt x="168" y="49"/>
                  </a:lnTo>
                  <a:lnTo>
                    <a:pt x="159" y="40"/>
                  </a:lnTo>
                  <a:lnTo>
                    <a:pt x="145" y="31"/>
                  </a:lnTo>
                  <a:lnTo>
                    <a:pt x="141" y="18"/>
                  </a:lnTo>
                  <a:lnTo>
                    <a:pt x="132" y="4"/>
                  </a:lnTo>
                  <a:lnTo>
                    <a:pt x="127" y="0"/>
                  </a:lnTo>
                  <a:lnTo>
                    <a:pt x="123" y="4"/>
                  </a:lnTo>
                  <a:lnTo>
                    <a:pt x="123" y="13"/>
                  </a:lnTo>
                  <a:lnTo>
                    <a:pt x="118" y="22"/>
                  </a:lnTo>
                  <a:lnTo>
                    <a:pt x="114" y="27"/>
                  </a:lnTo>
                  <a:lnTo>
                    <a:pt x="105" y="22"/>
                  </a:lnTo>
                  <a:lnTo>
                    <a:pt x="105" y="9"/>
                  </a:lnTo>
                  <a:lnTo>
                    <a:pt x="100" y="0"/>
                  </a:lnTo>
                  <a:lnTo>
                    <a:pt x="91" y="0"/>
                  </a:lnTo>
                  <a:lnTo>
                    <a:pt x="77" y="0"/>
                  </a:lnTo>
                  <a:lnTo>
                    <a:pt x="73" y="9"/>
                  </a:lnTo>
                  <a:lnTo>
                    <a:pt x="73" y="9"/>
                  </a:lnTo>
                  <a:lnTo>
                    <a:pt x="7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150">
              <a:extLst>
                <a:ext uri="{FF2B5EF4-FFF2-40B4-BE49-F238E27FC236}">
                  <a16:creationId xmlns:a16="http://schemas.microsoft.com/office/drawing/2014/main" xmlns="" id="{FBC665B7-014E-4AC6-BD04-56ECB7EF83C0}"/>
                </a:ext>
              </a:extLst>
            </p:cNvPr>
            <p:cNvSpPr>
              <a:spLocks/>
            </p:cNvSpPr>
            <p:nvPr/>
          </p:nvSpPr>
          <p:spPr bwMode="auto">
            <a:xfrm>
              <a:off x="4933950" y="3552825"/>
              <a:ext cx="22225" cy="20638"/>
            </a:xfrm>
            <a:custGeom>
              <a:avLst/>
              <a:gdLst>
                <a:gd name="T0" fmla="*/ 0 w 14"/>
                <a:gd name="T1" fmla="*/ 4 h 13"/>
                <a:gd name="T2" fmla="*/ 9 w 14"/>
                <a:gd name="T3" fmla="*/ 13 h 13"/>
                <a:gd name="T4" fmla="*/ 14 w 14"/>
                <a:gd name="T5" fmla="*/ 13 h 13"/>
                <a:gd name="T6" fmla="*/ 14 w 14"/>
                <a:gd name="T7" fmla="*/ 9 h 13"/>
                <a:gd name="T8" fmla="*/ 5 w 14"/>
                <a:gd name="T9" fmla="*/ 0 h 13"/>
                <a:gd name="T10" fmla="*/ 0 w 14"/>
                <a:gd name="T11" fmla="*/ 0 h 13"/>
                <a:gd name="T12" fmla="*/ 0 w 14"/>
                <a:gd name="T13" fmla="*/ 4 h 13"/>
                <a:gd name="T14" fmla="*/ 0 w 14"/>
                <a:gd name="T15" fmla="*/ 4 h 13"/>
                <a:gd name="T16" fmla="*/ 0 w 14"/>
                <a:gd name="T1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0" y="4"/>
                  </a:moveTo>
                  <a:lnTo>
                    <a:pt x="9" y="13"/>
                  </a:lnTo>
                  <a:lnTo>
                    <a:pt x="14" y="13"/>
                  </a:lnTo>
                  <a:lnTo>
                    <a:pt x="14" y="9"/>
                  </a:lnTo>
                  <a:lnTo>
                    <a:pt x="5" y="0"/>
                  </a:lnTo>
                  <a:lnTo>
                    <a:pt x="0" y="0"/>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21" name="Oval 46">
            <a:extLst>
              <a:ext uri="{FF2B5EF4-FFF2-40B4-BE49-F238E27FC236}">
                <a16:creationId xmlns:a16="http://schemas.microsoft.com/office/drawing/2014/main" xmlns="" id="{6FE59F0F-92F2-4DB2-80B0-0065989DC6DA}"/>
              </a:ext>
            </a:extLst>
          </p:cNvPr>
          <p:cNvSpPr/>
          <p:nvPr/>
        </p:nvSpPr>
        <p:spPr>
          <a:xfrm>
            <a:off x="7138822" y="3229285"/>
            <a:ext cx="203200" cy="20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2" name="Oval 46">
            <a:extLst>
              <a:ext uri="{FF2B5EF4-FFF2-40B4-BE49-F238E27FC236}">
                <a16:creationId xmlns:a16="http://schemas.microsoft.com/office/drawing/2014/main" xmlns="" id="{2FF46AEF-6848-4A4F-99E7-74AA58A0B3F9}"/>
              </a:ext>
            </a:extLst>
          </p:cNvPr>
          <p:cNvSpPr/>
          <p:nvPr/>
        </p:nvSpPr>
        <p:spPr>
          <a:xfrm>
            <a:off x="3457747" y="3381641"/>
            <a:ext cx="203200" cy="20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3" name="Oval 46">
            <a:extLst>
              <a:ext uri="{FF2B5EF4-FFF2-40B4-BE49-F238E27FC236}">
                <a16:creationId xmlns:a16="http://schemas.microsoft.com/office/drawing/2014/main" xmlns="" id="{95C4B9D9-2171-4953-B987-C619FE810898}"/>
              </a:ext>
            </a:extLst>
          </p:cNvPr>
          <p:cNvSpPr/>
          <p:nvPr/>
        </p:nvSpPr>
        <p:spPr>
          <a:xfrm>
            <a:off x="6557996" y="3427465"/>
            <a:ext cx="203200" cy="20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46">
            <a:extLst>
              <a:ext uri="{FF2B5EF4-FFF2-40B4-BE49-F238E27FC236}">
                <a16:creationId xmlns:a16="http://schemas.microsoft.com/office/drawing/2014/main" xmlns="" id="{7BBCF521-1F96-4D55-B124-2DD7E448EF97}"/>
              </a:ext>
            </a:extLst>
          </p:cNvPr>
          <p:cNvSpPr/>
          <p:nvPr/>
        </p:nvSpPr>
        <p:spPr>
          <a:xfrm>
            <a:off x="8893434" y="3813261"/>
            <a:ext cx="203200" cy="20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46">
            <a:extLst>
              <a:ext uri="{FF2B5EF4-FFF2-40B4-BE49-F238E27FC236}">
                <a16:creationId xmlns:a16="http://schemas.microsoft.com/office/drawing/2014/main" xmlns="" id="{1C13EDBE-E0FB-40C6-9C95-C02892099105}"/>
              </a:ext>
            </a:extLst>
          </p:cNvPr>
          <p:cNvSpPr/>
          <p:nvPr/>
        </p:nvSpPr>
        <p:spPr>
          <a:xfrm>
            <a:off x="7829352" y="3427465"/>
            <a:ext cx="203200" cy="20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46">
            <a:extLst>
              <a:ext uri="{FF2B5EF4-FFF2-40B4-BE49-F238E27FC236}">
                <a16:creationId xmlns:a16="http://schemas.microsoft.com/office/drawing/2014/main" xmlns="" id="{D5324663-8080-4012-958A-8DF203F337BD}"/>
              </a:ext>
            </a:extLst>
          </p:cNvPr>
          <p:cNvSpPr/>
          <p:nvPr/>
        </p:nvSpPr>
        <p:spPr>
          <a:xfrm>
            <a:off x="7966280" y="3808359"/>
            <a:ext cx="203200" cy="20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Oval 46">
            <a:extLst>
              <a:ext uri="{FF2B5EF4-FFF2-40B4-BE49-F238E27FC236}">
                <a16:creationId xmlns:a16="http://schemas.microsoft.com/office/drawing/2014/main" xmlns="" id="{04482607-23B6-4D19-B059-7C6D95E17711}"/>
              </a:ext>
            </a:extLst>
          </p:cNvPr>
          <p:cNvSpPr/>
          <p:nvPr/>
        </p:nvSpPr>
        <p:spPr>
          <a:xfrm>
            <a:off x="7460324" y="3584841"/>
            <a:ext cx="203200" cy="20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Oval 46">
            <a:extLst>
              <a:ext uri="{FF2B5EF4-FFF2-40B4-BE49-F238E27FC236}">
                <a16:creationId xmlns:a16="http://schemas.microsoft.com/office/drawing/2014/main" xmlns="" id="{17207775-D056-436F-B820-AE1DAADB2AF8}"/>
              </a:ext>
            </a:extLst>
          </p:cNvPr>
          <p:cNvSpPr/>
          <p:nvPr/>
        </p:nvSpPr>
        <p:spPr>
          <a:xfrm>
            <a:off x="4005268" y="3859111"/>
            <a:ext cx="203200" cy="203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2" name="Picture 2" descr="https://alkhaleejtoday.co/content/uploads/2023/05/20/26920b7450.jpg"/>
          <p:cNvPicPr>
            <a:picLocks noChangeAspect="1" noChangeArrowheads="1"/>
          </p:cNvPicPr>
          <p:nvPr/>
        </p:nvPicPr>
        <p:blipFill rotWithShape="1">
          <a:blip r:embed="rId2">
            <a:extLst>
              <a:ext uri="{28A0092B-C50C-407E-A947-70E740481C1C}">
                <a14:useLocalDpi xmlns:a14="http://schemas.microsoft.com/office/drawing/2010/main" val="0"/>
              </a:ext>
            </a:extLst>
          </a:blip>
          <a:srcRect l="591" t="3592" b="8816"/>
          <a:stretch/>
        </p:blipFill>
        <p:spPr bwMode="auto">
          <a:xfrm>
            <a:off x="2354792" y="1134000"/>
            <a:ext cx="7521208" cy="571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orda.kz/uploads/sites/2/2023/05/gettyimages-1247070626-1683454816-1440x810.jpg"/>
          <p:cNvPicPr>
            <a:picLocks noChangeAspect="1" noChangeArrowheads="1"/>
          </p:cNvPicPr>
          <p:nvPr/>
        </p:nvPicPr>
        <p:blipFill rotWithShape="1">
          <a:blip r:embed="rId2">
            <a:extLst>
              <a:ext uri="{28A0092B-C50C-407E-A947-70E740481C1C}">
                <a14:useLocalDpi xmlns:a14="http://schemas.microsoft.com/office/drawing/2010/main" val="0"/>
              </a:ext>
            </a:extLst>
          </a:blip>
          <a:srcRect l="14483" t="2188" r="65" b="190"/>
          <a:stretch/>
        </p:blipFill>
        <p:spPr bwMode="auto">
          <a:xfrm>
            <a:off x="6205379" y="369000"/>
            <a:ext cx="5830622" cy="38850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9B1F2E6C-C0A4-4D01-857F-D3423B762E80}"/>
              </a:ext>
            </a:extLst>
          </p:cNvPr>
          <p:cNvSpPr txBox="1"/>
          <p:nvPr/>
        </p:nvSpPr>
        <p:spPr>
          <a:xfrm>
            <a:off x="212564" y="387374"/>
            <a:ext cx="4169731" cy="769441"/>
          </a:xfrm>
          <a:prstGeom prst="rect">
            <a:avLst/>
          </a:prstGeom>
          <a:noFill/>
        </p:spPr>
        <p:txBody>
          <a:bodyPr wrap="none" rtlCol="0">
            <a:spAutoFit/>
          </a:bodyPr>
          <a:lstStyle/>
          <a:p>
            <a:r>
              <a:rPr lang="en-US" sz="4400" dirty="0" smtClean="0">
                <a:solidFill>
                  <a:srgbClr val="00A38C"/>
                </a:solidFill>
                <a:latin typeface="Arial" panose="020B0604020202020204" pitchFamily="34" charset="0"/>
                <a:cs typeface="Arial" panose="020B0604020202020204" pitchFamily="34" charset="0"/>
              </a:rPr>
              <a:t>ARAB </a:t>
            </a:r>
            <a:r>
              <a:rPr lang="en-US" sz="4400" dirty="0" smtClean="0">
                <a:solidFill>
                  <a:schemeClr val="tx1">
                    <a:lumMod val="75000"/>
                    <a:lumOff val="25000"/>
                  </a:schemeClr>
                </a:solidFill>
                <a:latin typeface="Arial" panose="020B0604020202020204" pitchFamily="34" charset="0"/>
                <a:cs typeface="Arial" panose="020B0604020202020204" pitchFamily="34" charset="0"/>
              </a:rPr>
              <a:t>LEAGUE</a:t>
            </a:r>
            <a:endParaRPr lang="ru-RU" sz="44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6" name="Прямая соединительная линия 5">
            <a:extLst>
              <a:ext uri="{FF2B5EF4-FFF2-40B4-BE49-F238E27FC236}">
                <a16:creationId xmlns:a16="http://schemas.microsoft.com/office/drawing/2014/main" xmlns="" id="{681C4072-245B-4C21-BEFB-178A3187C46F}"/>
              </a:ext>
            </a:extLst>
          </p:cNvPr>
          <p:cNvCxnSpPr/>
          <p:nvPr/>
        </p:nvCxnSpPr>
        <p:spPr>
          <a:xfrm>
            <a:off x="286650" y="1567025"/>
            <a:ext cx="1583094" cy="0"/>
          </a:xfrm>
          <a:prstGeom prst="line">
            <a:avLst/>
          </a:prstGeom>
          <a:ln w="50800">
            <a:solidFill>
              <a:srgbClr val="00A38C"/>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52FBB99B-30B3-4978-9AAE-6137DF27C82D}"/>
              </a:ext>
            </a:extLst>
          </p:cNvPr>
          <p:cNvSpPr txBox="1"/>
          <p:nvPr/>
        </p:nvSpPr>
        <p:spPr>
          <a:xfrm>
            <a:off x="1705540" y="3734629"/>
            <a:ext cx="4795459" cy="276999"/>
          </a:xfrm>
          <a:prstGeom prst="rect">
            <a:avLst/>
          </a:prstGeom>
          <a:noFill/>
        </p:spPr>
        <p:txBody>
          <a:bodyPr wrap="square" rtlCol="0">
            <a:spAutoFit/>
          </a:bodyPr>
          <a:lstStyle/>
          <a:p>
            <a:endParaRPr lang="en-US" altLang="ko-KR" sz="1200" dirty="0">
              <a:cs typeface="Arial" pitchFamily="34" charset="0"/>
            </a:endParaRPr>
          </a:p>
        </p:txBody>
      </p:sp>
      <p:sp>
        <p:nvSpPr>
          <p:cNvPr id="13" name="TextBox 12">
            <a:extLst>
              <a:ext uri="{FF2B5EF4-FFF2-40B4-BE49-F238E27FC236}">
                <a16:creationId xmlns:a16="http://schemas.microsoft.com/office/drawing/2014/main" xmlns="" id="{B1FDD065-E7AD-4F49-AA76-7BD932DF4C49}"/>
              </a:ext>
            </a:extLst>
          </p:cNvPr>
          <p:cNvSpPr txBox="1"/>
          <p:nvPr/>
        </p:nvSpPr>
        <p:spPr>
          <a:xfrm>
            <a:off x="1705541" y="4051488"/>
            <a:ext cx="4795459" cy="276999"/>
          </a:xfrm>
          <a:prstGeom prst="rect">
            <a:avLst/>
          </a:prstGeom>
          <a:noFill/>
        </p:spPr>
        <p:txBody>
          <a:bodyPr wrap="square" rtlCol="0">
            <a:spAutoFit/>
          </a:bodyPr>
          <a:lstStyle/>
          <a:p>
            <a:endParaRPr lang="en-US" altLang="ko-KR" sz="1200" dirty="0">
              <a:cs typeface="Arial" pitchFamily="34" charset="0"/>
            </a:endParaRPr>
          </a:p>
        </p:txBody>
      </p:sp>
      <p:sp>
        <p:nvSpPr>
          <p:cNvPr id="4" name="Прямоугольник 3"/>
          <p:cNvSpPr/>
          <p:nvPr/>
        </p:nvSpPr>
        <p:spPr>
          <a:xfrm>
            <a:off x="6205379" y="4180344"/>
            <a:ext cx="7942421" cy="2677656"/>
          </a:xfrm>
          <a:prstGeom prst="rect">
            <a:avLst/>
          </a:prstGeom>
        </p:spPr>
        <p:txBody>
          <a:bodyPr wrap="square">
            <a:spAutoFit/>
          </a:bodyPr>
          <a:lstStyle/>
          <a:p>
            <a:r>
              <a:rPr lang="en-US" sz="2800" dirty="0"/>
              <a:t>All 13 of the 22 member states that </a:t>
            </a:r>
            <a:endParaRPr lang="ru-RU" sz="2800" dirty="0" smtClean="0"/>
          </a:p>
          <a:p>
            <a:r>
              <a:rPr lang="en-US" sz="2800" dirty="0" smtClean="0"/>
              <a:t>attended </a:t>
            </a:r>
            <a:r>
              <a:rPr lang="en-US" sz="2800" dirty="0"/>
              <a:t>the session endorsed the </a:t>
            </a:r>
            <a:endParaRPr lang="ru-RU" sz="2800" dirty="0" smtClean="0"/>
          </a:p>
          <a:p>
            <a:r>
              <a:rPr lang="en-US" sz="2800" dirty="0" smtClean="0"/>
              <a:t>decision</a:t>
            </a:r>
            <a:r>
              <a:rPr lang="en-US" sz="2800" dirty="0"/>
              <a:t>. The Arab League generally </a:t>
            </a:r>
            <a:endParaRPr lang="ru-RU" sz="2800" dirty="0" smtClean="0"/>
          </a:p>
          <a:p>
            <a:r>
              <a:rPr lang="en-US" sz="2800" dirty="0" smtClean="0"/>
              <a:t>tries </a:t>
            </a:r>
            <a:r>
              <a:rPr lang="en-US" sz="2800" dirty="0"/>
              <a:t>to reach agreements </a:t>
            </a:r>
            <a:r>
              <a:rPr lang="en-US" sz="2800" dirty="0" smtClean="0"/>
              <a:t>by</a:t>
            </a:r>
            <a:endParaRPr lang="ru-RU" sz="2800" dirty="0" smtClean="0"/>
          </a:p>
          <a:p>
            <a:r>
              <a:rPr lang="en-US" sz="2800" dirty="0" smtClean="0"/>
              <a:t> </a:t>
            </a:r>
            <a:r>
              <a:rPr lang="en-US" sz="2800" dirty="0"/>
              <a:t>consensus but sometimes opts for </a:t>
            </a:r>
            <a:endParaRPr lang="ru-RU" sz="2800" dirty="0" smtClean="0"/>
          </a:p>
          <a:p>
            <a:r>
              <a:rPr lang="en-US" sz="2800" dirty="0" smtClean="0"/>
              <a:t>simple </a:t>
            </a:r>
            <a:r>
              <a:rPr lang="en-US" sz="2800" dirty="0"/>
              <a:t>majorities.</a:t>
            </a:r>
            <a:endParaRPr lang="ru-RU" sz="2800" dirty="0"/>
          </a:p>
        </p:txBody>
      </p:sp>
      <p:sp>
        <p:nvSpPr>
          <p:cNvPr id="7" name="AutoShape 6" descr="https://www.ridus.ru/images2/35/45/33545_1600x10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8" descr="https://www.ridus.ru/images2/35/45/33545_1600x1020.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 name="AutoShape 2" descr="https://www.ridus.ru/images2/35/45/33545_1600x1020.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 name="AutoShape 4" descr="https://www.ridus.ru/images2/35/45/33545_1600x1020.webp"/>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AutoShape 6" descr="https://www.ridus.ru/images2/35/45/33545_1600x1020.webp"/>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AutoShape 8" descr="https://www.ridus.ru/images2/35/45/33545_1600x1020.webp"/>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5" name="AutoShape 10" descr="https://www.ridus.ru/images2/35/45/33545_1600x1020.webp"/>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38" name="Picture 14" descr="https://www.vinnews.com/wp-content/uploads/2014/03/Mideast-Kuwait-Arab-S_sh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40" y="1867500"/>
            <a:ext cx="6156138" cy="381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130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p-cms-production.imgix.net/2020-09/01-General%20view.jpg?auto=format&amp;fit=crop&amp;sharp=10&amp;vib=20&amp;ixlib=react-8.6.4&amp;w=850&amp;q=23&amp;dpr=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5" t="10125" r="-1032" b="6228"/>
          <a:stretch/>
        </p:blipFill>
        <p:spPr bwMode="auto">
          <a:xfrm>
            <a:off x="-16200" y="-13187"/>
            <a:ext cx="12412200" cy="6907187"/>
          </a:xfrm>
          <a:prstGeom prst="rect">
            <a:avLst/>
          </a:prstGeom>
          <a:noFill/>
          <a:extLst>
            <a:ext uri="{909E8E84-426E-40DD-AFC4-6F175D3DCCD1}">
              <a14:hiddenFill xmlns:a14="http://schemas.microsoft.com/office/drawing/2010/main">
                <a:solidFill>
                  <a:srgbClr val="FFFFFF"/>
                </a:solidFill>
              </a14:hiddenFill>
            </a:ext>
          </a:extLst>
        </p:spPr>
      </p:pic>
      <p:sp>
        <p:nvSpPr>
          <p:cNvPr id="19" name="Прямоугольник 18">
            <a:extLst>
              <a:ext uri="{FF2B5EF4-FFF2-40B4-BE49-F238E27FC236}">
                <a16:creationId xmlns:a16="http://schemas.microsoft.com/office/drawing/2014/main" xmlns="" id="{4EBFD0BC-7CF7-4AB2-8AB5-573D67569C1F}"/>
              </a:ext>
            </a:extLst>
          </p:cNvPr>
          <p:cNvSpPr/>
          <p:nvPr/>
        </p:nvSpPr>
        <p:spPr>
          <a:xfrm>
            <a:off x="-5100" y="4464000"/>
            <a:ext cx="12266100" cy="2436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Google Shape;138;p24">
            <a:extLst>
              <a:ext uri="{FF2B5EF4-FFF2-40B4-BE49-F238E27FC236}">
                <a16:creationId xmlns:a16="http://schemas.microsoft.com/office/drawing/2014/main" xmlns="" id="{7B048370-FE57-42FF-9AFC-211DCCF2AE70}"/>
              </a:ext>
            </a:extLst>
          </p:cNvPr>
          <p:cNvSpPr txBox="1">
            <a:spLocks/>
          </p:cNvSpPr>
          <p:nvPr/>
        </p:nvSpPr>
        <p:spPr>
          <a:xfrm>
            <a:off x="902944" y="4506450"/>
            <a:ext cx="10450011" cy="1695196"/>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There is still no Arab consensus on normalization with Damascus. Several governments did not attend the meeting. Among the most notable absentees was Qatar, which continues to back opposition groups against Syrian President Bashar Assad’s government, and continues to resist normalization with Damascus.</a:t>
            </a:r>
            <a:endParaRPr lang="ru-RU" dirty="0"/>
          </a:p>
          <a:p>
            <a:pPr marL="0" indent="0" algn="ctr">
              <a:spcBef>
                <a:spcPts val="600"/>
              </a:spcBef>
              <a:buNone/>
            </a:pP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2841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xmlns="" id="{5F83039C-8666-4CC8-9B71-DA0FD7EE66ED}"/>
              </a:ext>
            </a:extLst>
          </p:cNvPr>
          <p:cNvSpPr txBox="1"/>
          <p:nvPr/>
        </p:nvSpPr>
        <p:spPr>
          <a:xfrm>
            <a:off x="5509144" y="274559"/>
            <a:ext cx="6680227" cy="769441"/>
          </a:xfrm>
          <a:prstGeom prst="rect">
            <a:avLst/>
          </a:prstGeom>
          <a:noFill/>
        </p:spPr>
        <p:txBody>
          <a:bodyPr wrap="none" rtlCol="0">
            <a:spAutoFit/>
          </a:bodyPr>
          <a:lstStyle/>
          <a:p>
            <a:r>
              <a:rPr lang="en-US" sz="4400" dirty="0" smtClean="0">
                <a:solidFill>
                  <a:srgbClr val="00A38C"/>
                </a:solidFill>
                <a:latin typeface="Arial" panose="020B0604020202020204" pitchFamily="34" charset="0"/>
                <a:cs typeface="Arial" panose="020B0604020202020204" pitchFamily="34" charset="0"/>
              </a:rPr>
              <a:t>SYRIA IN </a:t>
            </a:r>
            <a:r>
              <a:rPr lang="en-US" sz="4400" dirty="0" smtClean="0">
                <a:solidFill>
                  <a:schemeClr val="tx1">
                    <a:lumMod val="65000"/>
                    <a:lumOff val="35000"/>
                  </a:schemeClr>
                </a:solidFill>
                <a:latin typeface="Arial" panose="020B0604020202020204" pitchFamily="34" charset="0"/>
                <a:cs typeface="Arial" panose="020B0604020202020204" pitchFamily="34" charset="0"/>
              </a:rPr>
              <a:t>ARAB LEAGUE</a:t>
            </a:r>
            <a:endParaRPr lang="ru-RU" sz="44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50" name="Прямая соединительная линия 49">
            <a:extLst>
              <a:ext uri="{FF2B5EF4-FFF2-40B4-BE49-F238E27FC236}">
                <a16:creationId xmlns:a16="http://schemas.microsoft.com/office/drawing/2014/main" xmlns="" id="{3DC358CB-1391-438B-91D6-17AC690853EA}"/>
              </a:ext>
            </a:extLst>
          </p:cNvPr>
          <p:cNvCxnSpPr/>
          <p:nvPr/>
        </p:nvCxnSpPr>
        <p:spPr>
          <a:xfrm>
            <a:off x="6357906" y="1511399"/>
            <a:ext cx="1583094" cy="0"/>
          </a:xfrm>
          <a:prstGeom prst="line">
            <a:avLst/>
          </a:prstGeom>
          <a:ln w="50800">
            <a:solidFill>
              <a:srgbClr val="00A38C"/>
            </a:solidFill>
          </a:ln>
        </p:spPr>
        <p:style>
          <a:lnRef idx="1">
            <a:schemeClr val="accent1"/>
          </a:lnRef>
          <a:fillRef idx="0">
            <a:schemeClr val="accent1"/>
          </a:fillRef>
          <a:effectRef idx="0">
            <a:schemeClr val="accent1"/>
          </a:effectRef>
          <a:fontRef idx="minor">
            <a:schemeClr val="tx1"/>
          </a:fontRef>
        </p:style>
      </p:cxnSp>
      <p:sp>
        <p:nvSpPr>
          <p:cNvPr id="5" name="Google Shape;138;p24">
            <a:extLst>
              <a:ext uri="{FF2B5EF4-FFF2-40B4-BE49-F238E27FC236}">
                <a16:creationId xmlns:a16="http://schemas.microsoft.com/office/drawing/2014/main" xmlns="" id="{735BC0C8-5538-4DAA-9707-21E487441E54}"/>
              </a:ext>
            </a:extLst>
          </p:cNvPr>
          <p:cNvSpPr txBox="1">
            <a:spLocks/>
          </p:cNvSpPr>
          <p:nvPr/>
        </p:nvSpPr>
        <p:spPr>
          <a:xfrm>
            <a:off x="6861000" y="2079000"/>
            <a:ext cx="5028371" cy="314575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decision for Syria to return also includes a commitment to ongoing dialogue with Arab governments to gradually reach a political solution to the conflict, in line with United Nations Security Council Resolution 2254. The Arab League in the decision also set up a communications committee consisting of Saudi Arabia and Syria`s neighbors Lebanon, Jordan and Iraq to follow up on developments.</a:t>
            </a:r>
            <a:endParaRPr lang="ru-RU" sz="2400" dirty="0"/>
          </a:p>
        </p:txBody>
      </p:sp>
      <p:pic>
        <p:nvPicPr>
          <p:cNvPr id="4098" name="Picture 2" descr="https://thenational-the-national-prod.cdn.arcpublishing.com/resizer/z5qCXCsoq-d79yDg70hzP8WdcVo=/1440x810/filters:format(jpg):quality(70)/cloudfront-eu-central-1.images.arcpublishing.com/thenational/JI3WUMYIXZD6T6WPAMOWOE7BZU.jpg"/>
          <p:cNvPicPr>
            <a:picLocks noChangeAspect="1" noChangeArrowheads="1"/>
          </p:cNvPicPr>
          <p:nvPr/>
        </p:nvPicPr>
        <p:blipFill rotWithShape="1">
          <a:blip r:embed="rId2">
            <a:extLst>
              <a:ext uri="{28A0092B-C50C-407E-A947-70E740481C1C}">
                <a14:useLocalDpi xmlns:a14="http://schemas.microsoft.com/office/drawing/2010/main" val="0"/>
              </a:ext>
            </a:extLst>
          </a:blip>
          <a:srcRect l="42942" t="1602" r="1418" b="1217"/>
          <a:stretch/>
        </p:blipFill>
        <p:spPr bwMode="auto">
          <a:xfrm>
            <a:off x="-24000" y="-5463"/>
            <a:ext cx="6570000" cy="6863463"/>
          </a:xfrm>
          <a:prstGeom prst="flowChartDelay">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684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xmlns="" id="{5F83039C-8666-4CC8-9B71-DA0FD7EE66ED}"/>
              </a:ext>
            </a:extLst>
          </p:cNvPr>
          <p:cNvSpPr txBox="1"/>
          <p:nvPr/>
        </p:nvSpPr>
        <p:spPr>
          <a:xfrm>
            <a:off x="6141000" y="160338"/>
            <a:ext cx="5068824" cy="769441"/>
          </a:xfrm>
          <a:prstGeom prst="rect">
            <a:avLst/>
          </a:prstGeom>
          <a:noFill/>
        </p:spPr>
        <p:txBody>
          <a:bodyPr wrap="none" rtlCol="0">
            <a:spAutoFit/>
          </a:bodyPr>
          <a:lstStyle/>
          <a:p>
            <a:r>
              <a:rPr lang="en-US" sz="4400" dirty="0" smtClean="0">
                <a:solidFill>
                  <a:srgbClr val="00A38C"/>
                </a:solidFill>
                <a:latin typeface="Arial" panose="020B0604020202020204" pitchFamily="34" charset="0"/>
                <a:cs typeface="Arial" panose="020B0604020202020204" pitchFamily="34" charset="0"/>
              </a:rPr>
              <a:t>RESOLVE</a:t>
            </a:r>
            <a:r>
              <a:rPr lang="ru-RU" sz="4400" dirty="0" smtClean="0">
                <a:solidFill>
                  <a:schemeClr val="accent3"/>
                </a:solidFill>
                <a:latin typeface="Arial" panose="020B0604020202020204" pitchFamily="34" charset="0"/>
                <a:cs typeface="Arial" panose="020B0604020202020204" pitchFamily="34" charset="0"/>
              </a:rPr>
              <a:t> </a:t>
            </a:r>
            <a:r>
              <a:rPr lang="en-US" sz="4400" dirty="0" smtClean="0">
                <a:solidFill>
                  <a:schemeClr val="tx2"/>
                </a:solidFill>
                <a:latin typeface="Arial" panose="020B0604020202020204" pitchFamily="34" charset="0"/>
                <a:cs typeface="Arial" panose="020B0604020202020204" pitchFamily="34" charset="0"/>
              </a:rPr>
              <a:t>CRISES</a:t>
            </a:r>
            <a:endParaRPr lang="ru-RU" sz="4400" dirty="0">
              <a:solidFill>
                <a:schemeClr val="tx2"/>
              </a:solidFill>
              <a:latin typeface="Arial" panose="020B0604020202020204" pitchFamily="34" charset="0"/>
              <a:cs typeface="Arial" panose="020B0604020202020204" pitchFamily="34" charset="0"/>
            </a:endParaRPr>
          </a:p>
        </p:txBody>
      </p:sp>
      <p:cxnSp>
        <p:nvCxnSpPr>
          <p:cNvPr id="50" name="Прямая соединительная линия 49">
            <a:extLst>
              <a:ext uri="{FF2B5EF4-FFF2-40B4-BE49-F238E27FC236}">
                <a16:creationId xmlns:a16="http://schemas.microsoft.com/office/drawing/2014/main" xmlns="" id="{3DC358CB-1391-438B-91D6-17AC690853EA}"/>
              </a:ext>
            </a:extLst>
          </p:cNvPr>
          <p:cNvCxnSpPr/>
          <p:nvPr/>
        </p:nvCxnSpPr>
        <p:spPr>
          <a:xfrm>
            <a:off x="6215086" y="1284363"/>
            <a:ext cx="1583094" cy="0"/>
          </a:xfrm>
          <a:prstGeom prst="line">
            <a:avLst/>
          </a:prstGeom>
          <a:ln w="50800">
            <a:solidFill>
              <a:srgbClr val="00A38C"/>
            </a:solidFill>
          </a:ln>
        </p:spPr>
        <p:style>
          <a:lnRef idx="1">
            <a:schemeClr val="accent1"/>
          </a:lnRef>
          <a:fillRef idx="0">
            <a:schemeClr val="accent1"/>
          </a:fillRef>
          <a:effectRef idx="0">
            <a:schemeClr val="accent1"/>
          </a:effectRef>
          <a:fontRef idx="minor">
            <a:schemeClr val="tx1"/>
          </a:fontRef>
        </p:style>
      </p:cxnSp>
      <p:sp>
        <p:nvSpPr>
          <p:cNvPr id="5" name="Google Shape;138;p24">
            <a:extLst>
              <a:ext uri="{FF2B5EF4-FFF2-40B4-BE49-F238E27FC236}">
                <a16:creationId xmlns:a16="http://schemas.microsoft.com/office/drawing/2014/main" xmlns="" id="{735BC0C8-5538-4DAA-9707-21E487441E54}"/>
              </a:ext>
            </a:extLst>
          </p:cNvPr>
          <p:cNvSpPr txBox="1">
            <a:spLocks/>
          </p:cNvSpPr>
          <p:nvPr/>
        </p:nvSpPr>
        <p:spPr>
          <a:xfrm>
            <a:off x="6860999" y="1989000"/>
            <a:ext cx="5028371" cy="314575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addition to commitments to a gradual resolution to the conflict, the decision also welcomed the Syrian government`s willingness to cooperate with Arab countries to resolve “humanitarian, security, and political” crises that affected Syria and the region due to the conflict-namely refugees, “the threat of terrorism and drug smuggling.”</a:t>
            </a:r>
            <a:endParaRPr lang="ru-RU" sz="2400" dirty="0"/>
          </a:p>
        </p:txBody>
      </p:sp>
      <p:sp>
        <p:nvSpPr>
          <p:cNvPr id="2" name="AutoShape 2" descr="https://www.ridus.ru/images2/35/45/33545_1600x10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 name="AutoShape 4" descr="https://www.ridus.ru/images2/35/45/33545_1600x1020.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82" name="Picture 10" descr="https://media.istockphoto.com/vectors/sign-sticker-with-inscription-vector-vector-id1075891326?k=20&amp;m=1075891326&amp;s=612x612&amp;w=0&amp;h=HTvJpYHJFAmDbBa_XLItBq8Kiqy3t6jP0jrAMQfQQ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1000" y="5134750"/>
            <a:ext cx="1686000" cy="168600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pp.userapi.com/c840232/v840232261/72d4c/t6UJvEBfze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537" b="22856"/>
          <a:stretch/>
        </p:blipFill>
        <p:spPr bwMode="auto">
          <a:xfrm rot="21231789">
            <a:off x="6583871" y="5664220"/>
            <a:ext cx="3141792" cy="94736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russiarab.ru/wp-content/uploads/2023/06/photo_2023-06-23_16-19-11.jpg"/>
          <p:cNvPicPr>
            <a:picLocks noChangeAspect="1" noChangeArrowheads="1"/>
          </p:cNvPicPr>
          <p:nvPr/>
        </p:nvPicPr>
        <p:blipFill rotWithShape="1">
          <a:blip r:embed="rId4">
            <a:extLst>
              <a:ext uri="{28A0092B-C50C-407E-A947-70E740481C1C}">
                <a14:useLocalDpi xmlns:a14="http://schemas.microsoft.com/office/drawing/2010/main" val="0"/>
              </a:ext>
            </a:extLst>
          </a:blip>
          <a:srcRect l="22813" r="10897"/>
          <a:stretch/>
        </p:blipFill>
        <p:spPr bwMode="auto">
          <a:xfrm>
            <a:off x="-323849" y="-144463"/>
            <a:ext cx="7087260" cy="7235816"/>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7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xmlns="" id="{5F83039C-8666-4CC8-9B71-DA0FD7EE66ED}"/>
              </a:ext>
            </a:extLst>
          </p:cNvPr>
          <p:cNvSpPr txBox="1"/>
          <p:nvPr/>
        </p:nvSpPr>
        <p:spPr>
          <a:xfrm>
            <a:off x="612775" y="141311"/>
            <a:ext cx="4255717" cy="954107"/>
          </a:xfrm>
          <a:prstGeom prst="rect">
            <a:avLst/>
          </a:prstGeom>
          <a:noFill/>
        </p:spPr>
        <p:txBody>
          <a:bodyPr wrap="none" rtlCol="0">
            <a:spAutoFit/>
          </a:bodyPr>
          <a:lstStyle/>
          <a:p>
            <a:r>
              <a:rPr lang="en-US" sz="2800" dirty="0" smtClean="0">
                <a:solidFill>
                  <a:srgbClr val="00A38C"/>
                </a:solidFill>
                <a:latin typeface="Arial" panose="020B0604020202020204" pitchFamily="34" charset="0"/>
                <a:cs typeface="Arial" panose="020B0604020202020204" pitchFamily="34" charset="0"/>
              </a:rPr>
              <a:t>ASSAD</a:t>
            </a:r>
            <a:r>
              <a:rPr lang="ru-RU" sz="2800" dirty="0" smtClean="0">
                <a:latin typeface="Arial" panose="020B0604020202020204" pitchFamily="34" charset="0"/>
                <a:cs typeface="Arial" panose="020B0604020202020204" pitchFamily="34" charset="0"/>
              </a:rPr>
              <a:t> </a:t>
            </a:r>
            <a:r>
              <a:rPr lang="en-US" sz="2800" dirty="0" smtClean="0">
                <a:solidFill>
                  <a:schemeClr val="tx2"/>
                </a:solidFill>
                <a:latin typeface="Arial" panose="020B0604020202020204" pitchFamily="34" charset="0"/>
                <a:cs typeface="Arial" panose="020B0604020202020204" pitchFamily="34" charset="0"/>
              </a:rPr>
              <a:t>REGAINED  </a:t>
            </a:r>
          </a:p>
          <a:p>
            <a:r>
              <a:rPr lang="en-US" sz="2800" dirty="0" smtClean="0">
                <a:solidFill>
                  <a:schemeClr val="tx2"/>
                </a:solidFill>
                <a:latin typeface="Arial" panose="020B0604020202020204" pitchFamily="34" charset="0"/>
                <a:cs typeface="Arial" panose="020B0604020202020204" pitchFamily="34" charset="0"/>
              </a:rPr>
              <a:t>CONTROL IN COUNTRY</a:t>
            </a:r>
            <a:endParaRPr lang="ru-RU" sz="2800" dirty="0">
              <a:solidFill>
                <a:schemeClr val="tx2"/>
              </a:solidFill>
              <a:latin typeface="Arial" panose="020B0604020202020204" pitchFamily="34" charset="0"/>
              <a:cs typeface="Arial" panose="020B0604020202020204" pitchFamily="34" charset="0"/>
            </a:endParaRPr>
          </a:p>
        </p:txBody>
      </p:sp>
      <p:cxnSp>
        <p:nvCxnSpPr>
          <p:cNvPr id="50" name="Прямая соединительная линия 49">
            <a:extLst>
              <a:ext uri="{FF2B5EF4-FFF2-40B4-BE49-F238E27FC236}">
                <a16:creationId xmlns:a16="http://schemas.microsoft.com/office/drawing/2014/main" xmlns="" id="{3DC358CB-1391-438B-91D6-17AC690853EA}"/>
              </a:ext>
            </a:extLst>
          </p:cNvPr>
          <p:cNvCxnSpPr/>
          <p:nvPr/>
        </p:nvCxnSpPr>
        <p:spPr>
          <a:xfrm>
            <a:off x="696000" y="1511399"/>
            <a:ext cx="1583094" cy="0"/>
          </a:xfrm>
          <a:prstGeom prst="line">
            <a:avLst/>
          </a:prstGeom>
          <a:ln w="50800">
            <a:solidFill>
              <a:srgbClr val="00A38C"/>
            </a:solidFill>
          </a:ln>
        </p:spPr>
        <p:style>
          <a:lnRef idx="1">
            <a:schemeClr val="accent1"/>
          </a:lnRef>
          <a:fillRef idx="0">
            <a:schemeClr val="accent1"/>
          </a:fillRef>
          <a:effectRef idx="0">
            <a:schemeClr val="accent1"/>
          </a:effectRef>
          <a:fontRef idx="minor">
            <a:schemeClr val="tx1"/>
          </a:fontRef>
        </p:style>
      </p:cxnSp>
      <p:sp>
        <p:nvSpPr>
          <p:cNvPr id="14" name="Rectangle 5">
            <a:extLst>
              <a:ext uri="{FF2B5EF4-FFF2-40B4-BE49-F238E27FC236}">
                <a16:creationId xmlns:a16="http://schemas.microsoft.com/office/drawing/2014/main" xmlns="" id="{DDD3E880-7C25-4329-BAC0-487C3AEF672B}"/>
              </a:ext>
            </a:extLst>
          </p:cNvPr>
          <p:cNvSpPr/>
          <p:nvPr/>
        </p:nvSpPr>
        <p:spPr>
          <a:xfrm>
            <a:off x="111000" y="2411935"/>
            <a:ext cx="6260223" cy="3627065"/>
          </a:xfrm>
          <a:prstGeom prst="rect">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r>
              <a:rPr lang="en-US" sz="2400" dirty="0">
                <a:solidFill>
                  <a:schemeClr val="tx1"/>
                </a:solidFill>
              </a:rPr>
              <a:t>As Assad regained control of most of the country with the help of key allies Russia and Iran in recent years, some of Syria’s neighbors that hosted large refugee populations took steps towards reestablishing diplomatic ties with Damascus. Meanwhile, Gulf monarchies the United Arab Emirates and Bahrain reestablished ties.</a:t>
            </a:r>
            <a:endParaRPr lang="ru-RU" sz="2400" dirty="0">
              <a:solidFill>
                <a:schemeClr val="tx1"/>
              </a:solidFill>
            </a:endParaRPr>
          </a:p>
        </p:txBody>
      </p:sp>
      <p:sp>
        <p:nvSpPr>
          <p:cNvPr id="15" name="Rectangle 72">
            <a:extLst>
              <a:ext uri="{FF2B5EF4-FFF2-40B4-BE49-F238E27FC236}">
                <a16:creationId xmlns:a16="http://schemas.microsoft.com/office/drawing/2014/main" xmlns="" id="{78145594-3FEA-49CA-B737-65437093EA64}"/>
              </a:ext>
            </a:extLst>
          </p:cNvPr>
          <p:cNvSpPr/>
          <p:nvPr/>
        </p:nvSpPr>
        <p:spPr>
          <a:xfrm>
            <a:off x="111001" y="1899000"/>
            <a:ext cx="6260221" cy="777531"/>
          </a:xfrm>
          <a:prstGeom prst="rect">
            <a:avLst/>
          </a:prstGeom>
          <a:solidFill>
            <a:schemeClr val="accent4">
              <a:lumMod val="75000"/>
            </a:schemeClr>
          </a:solidFill>
          <a:ln>
            <a:solidFill>
              <a:srgbClr val="00A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noProof="1">
              <a:solidFill>
                <a:schemeClr val="tx2"/>
              </a:solidFill>
            </a:endParaRPr>
          </a:p>
        </p:txBody>
      </p:sp>
      <p:sp>
        <p:nvSpPr>
          <p:cNvPr id="16" name="Google Shape;138;p24">
            <a:extLst>
              <a:ext uri="{FF2B5EF4-FFF2-40B4-BE49-F238E27FC236}">
                <a16:creationId xmlns:a16="http://schemas.microsoft.com/office/drawing/2014/main" xmlns="" id="{34B07006-67AF-467D-A53B-9D4B9E7F0A68}"/>
              </a:ext>
            </a:extLst>
          </p:cNvPr>
          <p:cNvSpPr txBox="1">
            <a:spLocks/>
          </p:cNvSpPr>
          <p:nvPr/>
        </p:nvSpPr>
        <p:spPr>
          <a:xfrm>
            <a:off x="4534283" y="2366948"/>
            <a:ext cx="3198439" cy="3304100"/>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endParaRPr lang="en-US" b="1" dirty="0">
              <a:solidFill>
                <a:schemeClr val="bg1"/>
              </a:solidFill>
              <a:latin typeface="Arial" panose="020B0604020202020204" pitchFamily="34" charset="0"/>
              <a:cs typeface="Arial" panose="020B0604020202020204" pitchFamily="34" charset="0"/>
            </a:endParaRPr>
          </a:p>
        </p:txBody>
      </p:sp>
      <p:sp>
        <p:nvSpPr>
          <p:cNvPr id="7" name="AutoShape 6" descr="https://ichef.bbci.co.uk/news/976/cpsprodpb/42D4/production/_129580171_mediaitem12958017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8" descr="https://ichef.bbci.co.uk/news/976/cpsprodpb/42D4/production/_129580171_mediaitem12958017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AutoShape 10" descr="https://ichef.bbci.co.uk/news/976/cpsprodpb/42D4/production/_129580171_mediaitem12958017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AutoShape 12" descr="https://ichef.bbci.co.uk/news/976/cpsprodpb/42D4/production/_129580171_mediaitem12958017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AutoShape 14" descr="https://ichef.bbci.co.uk/news/976/cpsprodpb/42D4/production/_129580171_mediaitem129580170.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36" name="Picture 16" descr="https://static.life.ru/publications/2022/5/8/1539672027138.5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001" y="53999"/>
            <a:ext cx="5310000" cy="3540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38" name="Picture 18" descr="https://cdn1.img.sputniknews.uz/img/07e7/03/0f/32939386_56:0:2785:2047_1920x0_80_0_0_04405f6bf05fc0b39572f7afe421e24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1000" y="3665250"/>
            <a:ext cx="4184999" cy="3138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652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sun6-23.userapi.com/impg/8mCN8behWAoR2BPn-QJ6mFBvFHIEyRu8Eohayg/4DUJ2489faU.jpg?size=1280x720&amp;quality=96&amp;sign=ab48977f66673a9c1d654abfd52be154&amp;c_uniq_tag=Jh9fTEK-bcNetxoRCKqYWBsRz4OfsZnngkFyLrJT9Sc&amp;type=alb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1" y="-36000"/>
            <a:ext cx="12251465" cy="689145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xmlns="" id="{5F83039C-8666-4CC8-9B71-DA0FD7EE66ED}"/>
              </a:ext>
            </a:extLst>
          </p:cNvPr>
          <p:cNvSpPr txBox="1"/>
          <p:nvPr/>
        </p:nvSpPr>
        <p:spPr>
          <a:xfrm>
            <a:off x="212564" y="387374"/>
            <a:ext cx="6636176" cy="769441"/>
          </a:xfrm>
          <a:prstGeom prst="rect">
            <a:avLst/>
          </a:prstGeom>
          <a:noFill/>
        </p:spPr>
        <p:txBody>
          <a:bodyPr wrap="none" rtlCol="0">
            <a:spAutoFit/>
          </a:bodyPr>
          <a:lstStyle/>
          <a:p>
            <a:r>
              <a:rPr lang="en-US" sz="4400" dirty="0" smtClean="0">
                <a:solidFill>
                  <a:schemeClr val="bg1"/>
                </a:solidFill>
                <a:latin typeface="Arial" panose="020B0604020202020204" pitchFamily="34" charset="0"/>
                <a:cs typeface="Arial" panose="020B0604020202020204" pitchFamily="34" charset="0"/>
              </a:rPr>
              <a:t>EARTHQUAKE IN</a:t>
            </a:r>
            <a:r>
              <a:rPr lang="en-US" sz="4400" dirty="0" smtClean="0">
                <a:latin typeface="Arial" panose="020B0604020202020204" pitchFamily="34" charset="0"/>
                <a:cs typeface="Arial" panose="020B0604020202020204" pitchFamily="34" charset="0"/>
              </a:rPr>
              <a:t> SYRIA</a:t>
            </a:r>
            <a:endParaRPr lang="ru-RU" sz="4400" dirty="0">
              <a:latin typeface="Arial" panose="020B0604020202020204" pitchFamily="34" charset="0"/>
              <a:cs typeface="Arial" panose="020B0604020202020204" pitchFamily="34" charset="0"/>
            </a:endParaRPr>
          </a:p>
        </p:txBody>
      </p:sp>
      <p:cxnSp>
        <p:nvCxnSpPr>
          <p:cNvPr id="50" name="Прямая соединительная линия 49">
            <a:extLst>
              <a:ext uri="{FF2B5EF4-FFF2-40B4-BE49-F238E27FC236}">
                <a16:creationId xmlns:a16="http://schemas.microsoft.com/office/drawing/2014/main" xmlns="" id="{3DC358CB-1391-438B-91D6-17AC690853EA}"/>
              </a:ext>
            </a:extLst>
          </p:cNvPr>
          <p:cNvCxnSpPr/>
          <p:nvPr/>
        </p:nvCxnSpPr>
        <p:spPr>
          <a:xfrm>
            <a:off x="286650" y="1511399"/>
            <a:ext cx="158309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Прямоугольник 18">
            <a:extLst>
              <a:ext uri="{FF2B5EF4-FFF2-40B4-BE49-F238E27FC236}">
                <a16:creationId xmlns:a16="http://schemas.microsoft.com/office/drawing/2014/main" xmlns="" id="{4EBFD0BC-7CF7-4AB2-8AB5-573D67569C1F}"/>
              </a:ext>
            </a:extLst>
          </p:cNvPr>
          <p:cNvSpPr/>
          <p:nvPr/>
        </p:nvSpPr>
        <p:spPr>
          <a:xfrm>
            <a:off x="-5100" y="4464000"/>
            <a:ext cx="12266100" cy="2436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Google Shape;138;p24">
            <a:extLst>
              <a:ext uri="{FF2B5EF4-FFF2-40B4-BE49-F238E27FC236}">
                <a16:creationId xmlns:a16="http://schemas.microsoft.com/office/drawing/2014/main" xmlns="" id="{7B048370-FE57-42FF-9AFC-211DCCF2AE70}"/>
              </a:ext>
            </a:extLst>
          </p:cNvPr>
          <p:cNvSpPr txBox="1">
            <a:spLocks/>
          </p:cNvSpPr>
          <p:nvPr/>
        </p:nvSpPr>
        <p:spPr>
          <a:xfrm>
            <a:off x="1056340" y="4824000"/>
            <a:ext cx="10450011" cy="1695196"/>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February 6 earthquake that rocked Turkey and Syria was a catalyst for further normalization across the Arab world, including regional rivals Saudi Arabia and Iran reestablishing ties in Beijing, which had  backed opposing sides in the conflict.</a:t>
            </a:r>
            <a:endParaRPr lang="ru-RU" dirty="0"/>
          </a:p>
        </p:txBody>
      </p:sp>
    </p:spTree>
    <p:extLst>
      <p:ext uri="{BB962C8B-B14F-4D97-AF65-F5344CB8AC3E}">
        <p14:creationId xmlns:p14="http://schemas.microsoft.com/office/powerpoint/2010/main" val="298817838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Зеленый и желтый">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5403</TotalTime>
  <Words>363</Words>
  <Application>Microsoft Office PowerPoint</Application>
  <PresentationFormat>Произвольный</PresentationFormat>
  <Paragraphs>28</Paragraphs>
  <Slides>10</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10</vt:i4>
      </vt:variant>
    </vt:vector>
  </HeadingPairs>
  <TitlesOfParts>
    <vt:vector size="11" baseType="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Юрий Козырев</dc:creator>
  <cp:lastModifiedBy>User</cp:lastModifiedBy>
  <cp:revision>102</cp:revision>
  <dcterms:created xsi:type="dcterms:W3CDTF">2020-02-14T16:57:01Z</dcterms:created>
  <dcterms:modified xsi:type="dcterms:W3CDTF">2023-10-10T20:08:49Z</dcterms:modified>
</cp:coreProperties>
</file>